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3" r:id="rId6"/>
    <p:sldId id="264" r:id="rId7"/>
    <p:sldId id="265" r:id="rId8"/>
    <p:sldId id="266" r:id="rId9"/>
    <p:sldId id="267" r:id="rId10"/>
    <p:sldId id="268" r:id="rId11"/>
    <p:sldId id="269" r:id="rId12"/>
    <p:sldId id="257" r:id="rId13"/>
    <p:sldId id="272" r:id="rId14"/>
    <p:sldId id="258" r:id="rId15"/>
    <p:sldId id="259" r:id="rId16"/>
    <p:sldId id="270" r:id="rId17"/>
    <p:sldId id="271" r:id="rId18"/>
    <p:sldId id="273" r:id="rId19"/>
    <p:sldId id="274" r:id="rId20"/>
    <p:sldId id="275" r:id="rId21"/>
    <p:sldId id="276" r:id="rId22"/>
    <p:sldId id="278" r:id="rId23"/>
    <p:sldId id="279" r:id="rId24"/>
    <p:sldId id="280" r:id="rId25"/>
    <p:sldId id="281" r:id="rId26"/>
    <p:sldId id="283" r:id="rId27"/>
    <p:sldId id="282"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1" r:id="rId45"/>
    <p:sldId id="300" r:id="rId46"/>
    <p:sldId id="302"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3C3D96-96F1-4C06-8F68-2D8144DBDBAB}"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BE3678B4-D052-44A3-A12D-4FBDE36AA507}">
      <dgm:prSet/>
      <dgm:spPr/>
      <dgm:t>
        <a:bodyPr/>
        <a:lstStyle/>
        <a:p>
          <a:pPr>
            <a:lnSpc>
              <a:spcPct val="100000"/>
            </a:lnSpc>
          </a:pPr>
          <a:r>
            <a:rPr lang="en-GB" dirty="0"/>
            <a:t>Caused by pathogen agents imported in skin, joint or bone</a:t>
          </a:r>
          <a:endParaRPr lang="en-US" dirty="0"/>
        </a:p>
      </dgm:t>
    </dgm:pt>
    <dgm:pt modelId="{BFA40D4E-916F-4088-B237-830B0B78CAD6}" type="parTrans" cxnId="{B55C25E1-F7A3-4756-8147-E3F6D6284E0D}">
      <dgm:prSet/>
      <dgm:spPr/>
      <dgm:t>
        <a:bodyPr/>
        <a:lstStyle/>
        <a:p>
          <a:endParaRPr lang="en-US"/>
        </a:p>
      </dgm:t>
    </dgm:pt>
    <dgm:pt modelId="{4BD285DF-B36B-42B3-AD81-93BD42FEA296}" type="sibTrans" cxnId="{B55C25E1-F7A3-4756-8147-E3F6D6284E0D}">
      <dgm:prSet/>
      <dgm:spPr/>
      <dgm:t>
        <a:bodyPr/>
        <a:lstStyle/>
        <a:p>
          <a:endParaRPr lang="en-US"/>
        </a:p>
      </dgm:t>
    </dgm:pt>
    <dgm:pt modelId="{4A14EF1B-1C07-4608-9307-05C4346A7E10}">
      <dgm:prSet/>
      <dgm:spPr/>
      <dgm:t>
        <a:bodyPr/>
        <a:lstStyle/>
        <a:p>
          <a:pPr>
            <a:lnSpc>
              <a:spcPct val="100000"/>
            </a:lnSpc>
          </a:pPr>
          <a:r>
            <a:rPr lang="en-GB" dirty="0"/>
            <a:t>Bacterial, fungal, viral</a:t>
          </a:r>
          <a:endParaRPr lang="en-US" dirty="0"/>
        </a:p>
      </dgm:t>
    </dgm:pt>
    <dgm:pt modelId="{253A87BE-B3FA-4C9D-9D20-BDA14D13EC39}" type="parTrans" cxnId="{650008D3-EEC6-453B-8804-168C3D0890C7}">
      <dgm:prSet/>
      <dgm:spPr/>
      <dgm:t>
        <a:bodyPr/>
        <a:lstStyle/>
        <a:p>
          <a:endParaRPr lang="en-US"/>
        </a:p>
      </dgm:t>
    </dgm:pt>
    <dgm:pt modelId="{F061B3AE-EA6A-4F99-BC51-2D6568EAA05E}" type="sibTrans" cxnId="{650008D3-EEC6-453B-8804-168C3D0890C7}">
      <dgm:prSet/>
      <dgm:spPr/>
      <dgm:t>
        <a:bodyPr/>
        <a:lstStyle/>
        <a:p>
          <a:endParaRPr lang="en-US"/>
        </a:p>
      </dgm:t>
    </dgm:pt>
    <dgm:pt modelId="{3EB4687F-0D82-4535-AB4F-193F2E7470E3}">
      <dgm:prSet/>
      <dgm:spPr/>
      <dgm:t>
        <a:bodyPr/>
        <a:lstStyle/>
        <a:p>
          <a:pPr>
            <a:lnSpc>
              <a:spcPct val="100000"/>
            </a:lnSpc>
          </a:pPr>
          <a:r>
            <a:rPr lang="en-GB" dirty="0"/>
            <a:t>Can be traumatic, hematogenic, or iatrogenic  </a:t>
          </a:r>
          <a:endParaRPr lang="en-US" dirty="0"/>
        </a:p>
      </dgm:t>
    </dgm:pt>
    <dgm:pt modelId="{45C8ABA4-8E24-464C-80FF-ECF853AF2891}" type="parTrans" cxnId="{749F8F2B-4605-459E-8F34-712AE93D6495}">
      <dgm:prSet/>
      <dgm:spPr/>
      <dgm:t>
        <a:bodyPr/>
        <a:lstStyle/>
        <a:p>
          <a:endParaRPr lang="en-US"/>
        </a:p>
      </dgm:t>
    </dgm:pt>
    <dgm:pt modelId="{9517CD75-1977-4116-B4A0-DBBC69B24C65}" type="sibTrans" cxnId="{749F8F2B-4605-459E-8F34-712AE93D6495}">
      <dgm:prSet/>
      <dgm:spPr/>
      <dgm:t>
        <a:bodyPr/>
        <a:lstStyle/>
        <a:p>
          <a:endParaRPr lang="en-US"/>
        </a:p>
      </dgm:t>
    </dgm:pt>
    <dgm:pt modelId="{70B0A345-C662-4D1F-9777-DA66A8AB81BB}" type="pres">
      <dgm:prSet presAssocID="{023C3D96-96F1-4C06-8F68-2D8144DBDBAB}" presName="root" presStyleCnt="0">
        <dgm:presLayoutVars>
          <dgm:dir/>
          <dgm:resizeHandles val="exact"/>
        </dgm:presLayoutVars>
      </dgm:prSet>
      <dgm:spPr/>
    </dgm:pt>
    <dgm:pt modelId="{A20F4BF3-A4C5-4C78-8585-1E1999933A1D}" type="pres">
      <dgm:prSet presAssocID="{BE3678B4-D052-44A3-A12D-4FBDE36AA507}" presName="compNode" presStyleCnt="0"/>
      <dgm:spPr/>
    </dgm:pt>
    <dgm:pt modelId="{03C34976-D3BA-4CC7-B689-F4F011580FFB}" type="pres">
      <dgm:prSet presAssocID="{BE3678B4-D052-44A3-A12D-4FBDE36AA507}" presName="iconRect" presStyleLbl="node1" presStyleIdx="0" presStyleCnt="3" custLinFactY="-21569" custLinFactNeighborX="10829" custLinFactNeighborY="-10000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heckmark"/>
        </a:ext>
      </dgm:extLst>
    </dgm:pt>
    <dgm:pt modelId="{C1E26C65-F5E5-4402-9CE6-C45E6A333E37}" type="pres">
      <dgm:prSet presAssocID="{BE3678B4-D052-44A3-A12D-4FBDE36AA507}" presName="spaceRect" presStyleCnt="0"/>
      <dgm:spPr/>
    </dgm:pt>
    <dgm:pt modelId="{FFE53560-6712-49A2-A6C9-543AFFA44F63}" type="pres">
      <dgm:prSet presAssocID="{BE3678B4-D052-44A3-A12D-4FBDE36AA507}" presName="textRect" presStyleLbl="revTx" presStyleIdx="0" presStyleCnt="3" custLinFactY="-23903" custLinFactNeighborX="5243" custLinFactNeighborY="-100000">
        <dgm:presLayoutVars>
          <dgm:chMax val="1"/>
          <dgm:chPref val="1"/>
        </dgm:presLayoutVars>
      </dgm:prSet>
      <dgm:spPr/>
    </dgm:pt>
    <dgm:pt modelId="{CB402861-0D7D-451A-ADA7-9FBB5A01B1A2}" type="pres">
      <dgm:prSet presAssocID="{4BD285DF-B36B-42B3-AD81-93BD42FEA296}" presName="sibTrans" presStyleCnt="0"/>
      <dgm:spPr/>
    </dgm:pt>
    <dgm:pt modelId="{0DDA83B2-819D-47D6-A0F4-0B484767C553}" type="pres">
      <dgm:prSet presAssocID="{4A14EF1B-1C07-4608-9307-05C4346A7E10}" presName="compNode" presStyleCnt="0"/>
      <dgm:spPr/>
    </dgm:pt>
    <dgm:pt modelId="{6AB05959-142F-478B-B74A-486E77CE8D19}" type="pres">
      <dgm:prSet presAssocID="{4A14EF1B-1C07-4608-9307-05C4346A7E10}" presName="iconRect" presStyleLbl="node1" presStyleIdx="1" presStyleCnt="3" custLinFactY="-19520" custLinFactNeighborY="-100000"/>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Lady bug"/>
        </a:ext>
      </dgm:extLst>
    </dgm:pt>
    <dgm:pt modelId="{04EC3DD9-C34A-4917-8C82-20FCEC45DA77}" type="pres">
      <dgm:prSet presAssocID="{4A14EF1B-1C07-4608-9307-05C4346A7E10}" presName="spaceRect" presStyleCnt="0"/>
      <dgm:spPr/>
    </dgm:pt>
    <dgm:pt modelId="{D5F5E74D-87B1-4645-A6FC-4E507A654A1B}" type="pres">
      <dgm:prSet presAssocID="{4A14EF1B-1C07-4608-9307-05C4346A7E10}" presName="textRect" presStyleLbl="revTx" presStyleIdx="1" presStyleCnt="3" custLinFactY="-25127" custLinFactNeighborY="-100000">
        <dgm:presLayoutVars>
          <dgm:chMax val="1"/>
          <dgm:chPref val="1"/>
        </dgm:presLayoutVars>
      </dgm:prSet>
      <dgm:spPr/>
    </dgm:pt>
    <dgm:pt modelId="{1D0483A4-3280-4743-B8F6-80A68D5B6A87}" type="pres">
      <dgm:prSet presAssocID="{F061B3AE-EA6A-4F99-BC51-2D6568EAA05E}" presName="sibTrans" presStyleCnt="0"/>
      <dgm:spPr/>
    </dgm:pt>
    <dgm:pt modelId="{6010DA34-9C59-449B-A397-B51A233C3A7F}" type="pres">
      <dgm:prSet presAssocID="{3EB4687F-0D82-4535-AB4F-193F2E7470E3}" presName="compNode" presStyleCnt="0"/>
      <dgm:spPr/>
    </dgm:pt>
    <dgm:pt modelId="{3270D98E-F083-4D56-AAFC-C624FE85D052}" type="pres">
      <dgm:prSet presAssocID="{3EB4687F-0D82-4535-AB4F-193F2E7470E3}" presName="iconRect" presStyleLbl="node1" presStyleIdx="2" presStyleCnt="3" custLinFactY="-21569" custLinFactNeighborX="-2166" custLinFactNeighborY="-100000"/>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kull"/>
        </a:ext>
      </dgm:extLst>
    </dgm:pt>
    <dgm:pt modelId="{6E55E350-A21F-4D10-A8C4-46501593A3CA}" type="pres">
      <dgm:prSet presAssocID="{3EB4687F-0D82-4535-AB4F-193F2E7470E3}" presName="spaceRect" presStyleCnt="0"/>
      <dgm:spPr/>
    </dgm:pt>
    <dgm:pt modelId="{1F5002AC-3B48-4C60-9477-8CFDAB04DDB3}" type="pres">
      <dgm:prSet presAssocID="{3EB4687F-0D82-4535-AB4F-193F2E7470E3}" presName="textRect" presStyleLbl="revTx" presStyleIdx="2" presStyleCnt="3" custLinFactY="-25006" custLinFactNeighborX="-11695" custLinFactNeighborY="-100000">
        <dgm:presLayoutVars>
          <dgm:chMax val="1"/>
          <dgm:chPref val="1"/>
        </dgm:presLayoutVars>
      </dgm:prSet>
      <dgm:spPr/>
    </dgm:pt>
  </dgm:ptLst>
  <dgm:cxnLst>
    <dgm:cxn modelId="{749F8F2B-4605-459E-8F34-712AE93D6495}" srcId="{023C3D96-96F1-4C06-8F68-2D8144DBDBAB}" destId="{3EB4687F-0D82-4535-AB4F-193F2E7470E3}" srcOrd="2" destOrd="0" parTransId="{45C8ABA4-8E24-464C-80FF-ECF853AF2891}" sibTransId="{9517CD75-1977-4116-B4A0-DBBC69B24C65}"/>
    <dgm:cxn modelId="{64737741-F09E-4C1B-9379-92D4E2AEF7DE}" type="presOf" srcId="{BE3678B4-D052-44A3-A12D-4FBDE36AA507}" destId="{FFE53560-6712-49A2-A6C9-543AFFA44F63}" srcOrd="0" destOrd="0" presId="urn:microsoft.com/office/officeart/2018/2/layout/IconLabelList"/>
    <dgm:cxn modelId="{B91B9045-D772-4179-B844-75EE6DB09525}" type="presOf" srcId="{3EB4687F-0D82-4535-AB4F-193F2E7470E3}" destId="{1F5002AC-3B48-4C60-9477-8CFDAB04DDB3}" srcOrd="0" destOrd="0" presId="urn:microsoft.com/office/officeart/2018/2/layout/IconLabelList"/>
    <dgm:cxn modelId="{2E0DA26E-0A5D-412E-87A9-3C6F6BC9C542}" type="presOf" srcId="{4A14EF1B-1C07-4608-9307-05C4346A7E10}" destId="{D5F5E74D-87B1-4645-A6FC-4E507A654A1B}" srcOrd="0" destOrd="0" presId="urn:microsoft.com/office/officeart/2018/2/layout/IconLabelList"/>
    <dgm:cxn modelId="{650008D3-EEC6-453B-8804-168C3D0890C7}" srcId="{023C3D96-96F1-4C06-8F68-2D8144DBDBAB}" destId="{4A14EF1B-1C07-4608-9307-05C4346A7E10}" srcOrd="1" destOrd="0" parTransId="{253A87BE-B3FA-4C9D-9D20-BDA14D13EC39}" sibTransId="{F061B3AE-EA6A-4F99-BC51-2D6568EAA05E}"/>
    <dgm:cxn modelId="{B55C25E1-F7A3-4756-8147-E3F6D6284E0D}" srcId="{023C3D96-96F1-4C06-8F68-2D8144DBDBAB}" destId="{BE3678B4-D052-44A3-A12D-4FBDE36AA507}" srcOrd="0" destOrd="0" parTransId="{BFA40D4E-916F-4088-B237-830B0B78CAD6}" sibTransId="{4BD285DF-B36B-42B3-AD81-93BD42FEA296}"/>
    <dgm:cxn modelId="{7F8D86EF-2F15-487A-A8E7-40DB832108AF}" type="presOf" srcId="{023C3D96-96F1-4C06-8F68-2D8144DBDBAB}" destId="{70B0A345-C662-4D1F-9777-DA66A8AB81BB}" srcOrd="0" destOrd="0" presId="urn:microsoft.com/office/officeart/2018/2/layout/IconLabelList"/>
    <dgm:cxn modelId="{91A1A133-416D-45CD-B73B-B7049DAE84A5}" type="presParOf" srcId="{70B0A345-C662-4D1F-9777-DA66A8AB81BB}" destId="{A20F4BF3-A4C5-4C78-8585-1E1999933A1D}" srcOrd="0" destOrd="0" presId="urn:microsoft.com/office/officeart/2018/2/layout/IconLabelList"/>
    <dgm:cxn modelId="{647A4250-E0DA-4865-9497-F9F582CBFC50}" type="presParOf" srcId="{A20F4BF3-A4C5-4C78-8585-1E1999933A1D}" destId="{03C34976-D3BA-4CC7-B689-F4F011580FFB}" srcOrd="0" destOrd="0" presId="urn:microsoft.com/office/officeart/2018/2/layout/IconLabelList"/>
    <dgm:cxn modelId="{15865587-9A37-4930-97A1-0197E2345AB1}" type="presParOf" srcId="{A20F4BF3-A4C5-4C78-8585-1E1999933A1D}" destId="{C1E26C65-F5E5-4402-9CE6-C45E6A333E37}" srcOrd="1" destOrd="0" presId="urn:microsoft.com/office/officeart/2018/2/layout/IconLabelList"/>
    <dgm:cxn modelId="{5A9FA5E2-CB38-4CA8-B1D6-60CDC82D2C70}" type="presParOf" srcId="{A20F4BF3-A4C5-4C78-8585-1E1999933A1D}" destId="{FFE53560-6712-49A2-A6C9-543AFFA44F63}" srcOrd="2" destOrd="0" presId="urn:microsoft.com/office/officeart/2018/2/layout/IconLabelList"/>
    <dgm:cxn modelId="{910D9CAD-356F-4773-92A1-B16CE795B1E9}" type="presParOf" srcId="{70B0A345-C662-4D1F-9777-DA66A8AB81BB}" destId="{CB402861-0D7D-451A-ADA7-9FBB5A01B1A2}" srcOrd="1" destOrd="0" presId="urn:microsoft.com/office/officeart/2018/2/layout/IconLabelList"/>
    <dgm:cxn modelId="{BCAD39D6-ED70-4597-B6EC-8424E5563770}" type="presParOf" srcId="{70B0A345-C662-4D1F-9777-DA66A8AB81BB}" destId="{0DDA83B2-819D-47D6-A0F4-0B484767C553}" srcOrd="2" destOrd="0" presId="urn:microsoft.com/office/officeart/2018/2/layout/IconLabelList"/>
    <dgm:cxn modelId="{15D22ED2-757D-496B-90A4-D699EC419102}" type="presParOf" srcId="{0DDA83B2-819D-47D6-A0F4-0B484767C553}" destId="{6AB05959-142F-478B-B74A-486E77CE8D19}" srcOrd="0" destOrd="0" presId="urn:microsoft.com/office/officeart/2018/2/layout/IconLabelList"/>
    <dgm:cxn modelId="{64888DBC-88CB-4700-8A43-2AE85EA82AFE}" type="presParOf" srcId="{0DDA83B2-819D-47D6-A0F4-0B484767C553}" destId="{04EC3DD9-C34A-4917-8C82-20FCEC45DA77}" srcOrd="1" destOrd="0" presId="urn:microsoft.com/office/officeart/2018/2/layout/IconLabelList"/>
    <dgm:cxn modelId="{39C2FACA-A916-4654-91E9-77A3060AA35A}" type="presParOf" srcId="{0DDA83B2-819D-47D6-A0F4-0B484767C553}" destId="{D5F5E74D-87B1-4645-A6FC-4E507A654A1B}" srcOrd="2" destOrd="0" presId="urn:microsoft.com/office/officeart/2018/2/layout/IconLabelList"/>
    <dgm:cxn modelId="{C1BBCF13-24B9-49DD-857A-CA7802EC48BA}" type="presParOf" srcId="{70B0A345-C662-4D1F-9777-DA66A8AB81BB}" destId="{1D0483A4-3280-4743-B8F6-80A68D5B6A87}" srcOrd="3" destOrd="0" presId="urn:microsoft.com/office/officeart/2018/2/layout/IconLabelList"/>
    <dgm:cxn modelId="{387130C6-34DE-4EBD-AB15-6ED1AEE6945D}" type="presParOf" srcId="{70B0A345-C662-4D1F-9777-DA66A8AB81BB}" destId="{6010DA34-9C59-449B-A397-B51A233C3A7F}" srcOrd="4" destOrd="0" presId="urn:microsoft.com/office/officeart/2018/2/layout/IconLabelList"/>
    <dgm:cxn modelId="{C5171555-4039-4322-AFD3-35BA985C7DDD}" type="presParOf" srcId="{6010DA34-9C59-449B-A397-B51A233C3A7F}" destId="{3270D98E-F083-4D56-AAFC-C624FE85D052}" srcOrd="0" destOrd="0" presId="urn:microsoft.com/office/officeart/2018/2/layout/IconLabelList"/>
    <dgm:cxn modelId="{1C6E8D30-BF5C-460E-A43A-5A79F275A0BF}" type="presParOf" srcId="{6010DA34-9C59-449B-A397-B51A233C3A7F}" destId="{6E55E350-A21F-4D10-A8C4-46501593A3CA}" srcOrd="1" destOrd="0" presId="urn:microsoft.com/office/officeart/2018/2/layout/IconLabelList"/>
    <dgm:cxn modelId="{15900D92-3777-4900-A180-439393571178}" type="presParOf" srcId="{6010DA34-9C59-449B-A397-B51A233C3A7F}" destId="{1F5002AC-3B48-4C60-9477-8CFDAB04DDB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FA8387-CE88-4E7C-B22E-0D7CFC478042}"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en-US"/>
        </a:p>
      </dgm:t>
    </dgm:pt>
    <dgm:pt modelId="{9B0A76EF-85E2-429F-B5C2-DFE16AC46BF0}">
      <dgm:prSet/>
      <dgm:spPr/>
      <dgm:t>
        <a:bodyPr/>
        <a:lstStyle/>
        <a:p>
          <a:r>
            <a:rPr lang="en-GB" dirty="0"/>
            <a:t>Usually autoimmune response</a:t>
          </a:r>
          <a:endParaRPr lang="en-US" dirty="0"/>
        </a:p>
      </dgm:t>
    </dgm:pt>
    <dgm:pt modelId="{6BF77FA2-E636-42CA-9D12-606A1CB5F46B}" type="parTrans" cxnId="{96057CBD-F856-4051-BB1C-F8449AABB5A9}">
      <dgm:prSet/>
      <dgm:spPr/>
      <dgm:t>
        <a:bodyPr/>
        <a:lstStyle/>
        <a:p>
          <a:endParaRPr lang="en-GB"/>
        </a:p>
      </dgm:t>
    </dgm:pt>
    <dgm:pt modelId="{F27CCC26-4D2F-4798-8E68-B55E9584A430}" type="sibTrans" cxnId="{96057CBD-F856-4051-BB1C-F8449AABB5A9}">
      <dgm:prSet/>
      <dgm:spPr/>
      <dgm:t>
        <a:bodyPr/>
        <a:lstStyle/>
        <a:p>
          <a:endParaRPr lang="en-GB"/>
        </a:p>
      </dgm:t>
    </dgm:pt>
    <dgm:pt modelId="{7D2C99D6-228E-4109-BAAC-08EE0382C70B}" type="pres">
      <dgm:prSet presAssocID="{44FA8387-CE88-4E7C-B22E-0D7CFC478042}" presName="diagram" presStyleCnt="0">
        <dgm:presLayoutVars>
          <dgm:dir/>
          <dgm:resizeHandles val="exact"/>
        </dgm:presLayoutVars>
      </dgm:prSet>
      <dgm:spPr/>
    </dgm:pt>
    <dgm:pt modelId="{B1403C2C-0089-4741-805B-314A406C62CC}" type="pres">
      <dgm:prSet presAssocID="{9B0A76EF-85E2-429F-B5C2-DFE16AC46BF0}" presName="arrow" presStyleLbl="node1" presStyleIdx="0" presStyleCnt="1" custAng="19124481" custScaleX="49205" custScaleY="47827" custRadScaleRad="125588" custRadScaleInc="-7352">
        <dgm:presLayoutVars>
          <dgm:bulletEnabled val="1"/>
        </dgm:presLayoutVars>
      </dgm:prSet>
      <dgm:spPr/>
    </dgm:pt>
  </dgm:ptLst>
  <dgm:cxnLst>
    <dgm:cxn modelId="{897B1652-5DD0-4D94-94C6-C22474745146}" type="presOf" srcId="{9B0A76EF-85E2-429F-B5C2-DFE16AC46BF0}" destId="{B1403C2C-0089-4741-805B-314A406C62CC}" srcOrd="0" destOrd="0" presId="urn:microsoft.com/office/officeart/2005/8/layout/arrow5"/>
    <dgm:cxn modelId="{96057CBD-F856-4051-BB1C-F8449AABB5A9}" srcId="{44FA8387-CE88-4E7C-B22E-0D7CFC478042}" destId="{9B0A76EF-85E2-429F-B5C2-DFE16AC46BF0}" srcOrd="0" destOrd="0" parTransId="{6BF77FA2-E636-42CA-9D12-606A1CB5F46B}" sibTransId="{F27CCC26-4D2F-4798-8E68-B55E9584A430}"/>
    <dgm:cxn modelId="{5D5C62ED-094B-4046-9CFB-E11B00F4187F}" type="presOf" srcId="{44FA8387-CE88-4E7C-B22E-0D7CFC478042}" destId="{7D2C99D6-228E-4109-BAAC-08EE0382C70B}" srcOrd="0" destOrd="0" presId="urn:microsoft.com/office/officeart/2005/8/layout/arrow5"/>
    <dgm:cxn modelId="{750BB357-E028-4A97-9178-303225083C0C}" type="presParOf" srcId="{7D2C99D6-228E-4109-BAAC-08EE0382C70B}" destId="{B1403C2C-0089-4741-805B-314A406C62CC}" srcOrd="0" destOrd="0" presId="urn:microsoft.com/office/officeart/2005/8/layout/arrow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C34976-D3BA-4CC7-B689-F4F011580FFB}">
      <dsp:nvSpPr>
        <dsp:cNvPr id="0" name=""/>
        <dsp:cNvSpPr/>
      </dsp:nvSpPr>
      <dsp:spPr>
        <a:xfrm>
          <a:off x="500524" y="231786"/>
          <a:ext cx="692138" cy="69213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E53560-6712-49A2-A6C9-543AFFA44F63}">
      <dsp:nvSpPr>
        <dsp:cNvPr id="0" name=""/>
        <dsp:cNvSpPr/>
      </dsp:nvSpPr>
      <dsp:spPr>
        <a:xfrm>
          <a:off x="83241" y="1233847"/>
          <a:ext cx="1538085" cy="615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dirty="0"/>
            <a:t>Caused by pathogen agents imported in skin, joint or bone</a:t>
          </a:r>
          <a:endParaRPr lang="en-US" sz="1300" kern="1200" dirty="0"/>
        </a:p>
      </dsp:txBody>
      <dsp:txXfrm>
        <a:off x="83241" y="1233847"/>
        <a:ext cx="1538085" cy="615234"/>
      </dsp:txXfrm>
    </dsp:sp>
    <dsp:sp modelId="{6AB05959-142F-478B-B74A-486E77CE8D19}">
      <dsp:nvSpPr>
        <dsp:cNvPr id="0" name=""/>
        <dsp:cNvSpPr/>
      </dsp:nvSpPr>
      <dsp:spPr>
        <a:xfrm>
          <a:off x="2232824" y="245968"/>
          <a:ext cx="692138" cy="69213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F5E74D-87B1-4645-A6FC-4E507A654A1B}">
      <dsp:nvSpPr>
        <dsp:cNvPr id="0" name=""/>
        <dsp:cNvSpPr/>
      </dsp:nvSpPr>
      <dsp:spPr>
        <a:xfrm>
          <a:off x="1809850" y="1226317"/>
          <a:ext cx="1538085" cy="615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dirty="0"/>
            <a:t>Bacterial, fungal, viral</a:t>
          </a:r>
          <a:endParaRPr lang="en-US" sz="1300" kern="1200" dirty="0"/>
        </a:p>
      </dsp:txBody>
      <dsp:txXfrm>
        <a:off x="1809850" y="1226317"/>
        <a:ext cx="1538085" cy="615234"/>
      </dsp:txXfrm>
    </dsp:sp>
    <dsp:sp modelId="{3270D98E-F083-4D56-AAFC-C624FE85D052}">
      <dsp:nvSpPr>
        <dsp:cNvPr id="0" name=""/>
        <dsp:cNvSpPr/>
      </dsp:nvSpPr>
      <dsp:spPr>
        <a:xfrm>
          <a:off x="4025083" y="231786"/>
          <a:ext cx="692138" cy="69213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5002AC-3B48-4C60-9477-8CFDAB04DDB3}">
      <dsp:nvSpPr>
        <dsp:cNvPr id="0" name=""/>
        <dsp:cNvSpPr/>
      </dsp:nvSpPr>
      <dsp:spPr>
        <a:xfrm>
          <a:off x="3437222" y="1227061"/>
          <a:ext cx="1538085" cy="615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GB" sz="1300" kern="1200" dirty="0"/>
            <a:t>Can be traumatic, hematogenic, or iatrogenic  </a:t>
          </a:r>
          <a:endParaRPr lang="en-US" sz="1300" kern="1200" dirty="0"/>
        </a:p>
      </dsp:txBody>
      <dsp:txXfrm>
        <a:off x="3437222" y="1227061"/>
        <a:ext cx="1538085" cy="6152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403C2C-0089-4741-805B-314A406C62CC}">
      <dsp:nvSpPr>
        <dsp:cNvPr id="0" name=""/>
        <dsp:cNvSpPr/>
      </dsp:nvSpPr>
      <dsp:spPr>
        <a:xfrm rot="19124481">
          <a:off x="355554" y="610516"/>
          <a:ext cx="1810675" cy="1759967"/>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GB" sz="1100" kern="1200" dirty="0"/>
            <a:t>Usually autoimmune response</a:t>
          </a:r>
          <a:endParaRPr lang="en-US" sz="1100" kern="1200" dirty="0"/>
        </a:p>
      </dsp:txBody>
      <dsp:txXfrm>
        <a:off x="706668" y="648747"/>
        <a:ext cx="905337" cy="1451973"/>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B3216-A8C8-A2DD-7A46-199B8F5C12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5955C21-D790-6FD5-6312-853AD4555D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25425C7-CA65-CFDB-5C08-96277E1E1D58}"/>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5" name="Footer Placeholder 4">
            <a:extLst>
              <a:ext uri="{FF2B5EF4-FFF2-40B4-BE49-F238E27FC236}">
                <a16:creationId xmlns:a16="http://schemas.microsoft.com/office/drawing/2014/main" id="{A19252AA-CC88-35BF-97CE-54439A223DA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C7EA11-94EE-C7B3-B889-D69B2E5BC3E7}"/>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418064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6452C-46D0-8D68-57EE-54949CCC6E3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2AEFCE6-876A-F91A-C2D4-CD8ED25A8E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2C4AFE1-A5CE-C074-36A2-D4B946DAE18D}"/>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5" name="Footer Placeholder 4">
            <a:extLst>
              <a:ext uri="{FF2B5EF4-FFF2-40B4-BE49-F238E27FC236}">
                <a16:creationId xmlns:a16="http://schemas.microsoft.com/office/drawing/2014/main" id="{122DCF3F-6F6C-0154-3B3A-67A0D745F6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532F9A-A877-F577-3E83-D72A8EE241CE}"/>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3052274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83A216-9EE0-3A55-A048-8FB68EB941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8DF6F14-8E12-2B59-A9BB-A0BCF5DD917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69CCD48-8938-9C5F-965F-DC127A1FF840}"/>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5" name="Footer Placeholder 4">
            <a:extLst>
              <a:ext uri="{FF2B5EF4-FFF2-40B4-BE49-F238E27FC236}">
                <a16:creationId xmlns:a16="http://schemas.microsoft.com/office/drawing/2014/main" id="{C1F69A61-8859-D1C2-E874-23EEE1F406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8ECA80-1468-06FD-545C-2BEE197077EC}"/>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1063715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BCAAE-FE50-9600-AA87-85B6C9F708EB}"/>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542DDD82-D673-7848-84DE-FB0DDBA2DDFC}"/>
              </a:ext>
            </a:extLst>
          </p:cNvPr>
          <p:cNvSpPr>
            <a:spLocks noGrp="1"/>
          </p:cNvSpPr>
          <p:nvPr>
            <p:ph idx="1"/>
          </p:nvPr>
        </p:nvSpPr>
        <p:spPr/>
        <p:txBody>
          <a:bodyPr/>
          <a:lstStyle>
            <a:lvl1pPr>
              <a:defRPr>
                <a:latin typeface="+mn-lt"/>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9802F213-71C8-BCF2-809C-ACCC87703E03}"/>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5" name="Footer Placeholder 4">
            <a:extLst>
              <a:ext uri="{FF2B5EF4-FFF2-40B4-BE49-F238E27FC236}">
                <a16:creationId xmlns:a16="http://schemas.microsoft.com/office/drawing/2014/main" id="{6A113895-9B2C-5DAE-9308-2C3D43A9877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9840D5-20AD-34D4-1BD0-306F80ECB098}"/>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554070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BB348-C493-DE00-D33E-4E720322B8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FBEE530-28BA-2E70-7E0D-CDF02B7852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66E922B-F50E-0E30-36B0-9E6D35D627F0}"/>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5" name="Footer Placeholder 4">
            <a:extLst>
              <a:ext uri="{FF2B5EF4-FFF2-40B4-BE49-F238E27FC236}">
                <a16:creationId xmlns:a16="http://schemas.microsoft.com/office/drawing/2014/main" id="{BC88C744-57E6-1D37-ABA7-A0E74527F5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ECA27A-0D1F-C5F2-8767-82931EE8F22C}"/>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283160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3DE82-AE6B-75BB-29F2-44740E1DBBA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16FDF94-25B5-2295-1B08-B01DA713F8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7FADD46-B0F6-9BBA-0472-A817D0408F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4F7A893-E36E-8462-B9EF-52586EA5FC76}"/>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6" name="Footer Placeholder 5">
            <a:extLst>
              <a:ext uri="{FF2B5EF4-FFF2-40B4-BE49-F238E27FC236}">
                <a16:creationId xmlns:a16="http://schemas.microsoft.com/office/drawing/2014/main" id="{2E3C40A1-864F-E7C5-62CA-BE859608954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6FD926-1140-82B1-6B4A-29E642C8A04F}"/>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886968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C6653-2AA5-5F10-C448-001F726A7F8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EF91A-B1AF-703A-6586-AC599D6D94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10CE8B-F60C-452D-1AB5-939F2C1610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E5AA4A0-A061-5409-F416-9B551C64BC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C09F17-3BB8-68E9-4012-E7C8073636D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CD8426A-8AB3-B980-9B5D-F0B0DA3EE7DB}"/>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8" name="Footer Placeholder 7">
            <a:extLst>
              <a:ext uri="{FF2B5EF4-FFF2-40B4-BE49-F238E27FC236}">
                <a16:creationId xmlns:a16="http://schemas.microsoft.com/office/drawing/2014/main" id="{2CF8AF75-4BB7-64B1-DB80-FF70E165989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0E1C3FA-C3A8-0C80-9D25-BDF492C2FA5E}"/>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2095968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5C78-4BF8-5606-53D5-AEEC3FB62D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F72EEA9-7B71-1A6B-3B7E-36F7A794A8A7}"/>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4" name="Footer Placeholder 3">
            <a:extLst>
              <a:ext uri="{FF2B5EF4-FFF2-40B4-BE49-F238E27FC236}">
                <a16:creationId xmlns:a16="http://schemas.microsoft.com/office/drawing/2014/main" id="{2A1975E4-B375-0C05-D7C2-25BA364EC7F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05A85CF-0A02-99F5-80AA-04743C584318}"/>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13725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A0D846-1D9B-13E3-E43A-A2B5130778DB}"/>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3" name="Footer Placeholder 2">
            <a:extLst>
              <a:ext uri="{FF2B5EF4-FFF2-40B4-BE49-F238E27FC236}">
                <a16:creationId xmlns:a16="http://schemas.microsoft.com/office/drawing/2014/main" id="{BA849F9C-3E5C-2D1F-BF26-1A1DA34FCB1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ACAD024-5DE9-4473-9DA3-F2C0F18C4825}"/>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1186175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32368-E722-4AD5-AC78-2C7FCB43D2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2E2582-C5D1-A9B9-21F8-264369BB68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678BCB1-F033-ACDE-02F5-E44E235BCF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B00BBA-D6D1-46FE-63E6-2C30D9F03726}"/>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6" name="Footer Placeholder 5">
            <a:extLst>
              <a:ext uri="{FF2B5EF4-FFF2-40B4-BE49-F238E27FC236}">
                <a16:creationId xmlns:a16="http://schemas.microsoft.com/office/drawing/2014/main" id="{2D811BEC-17F4-506A-EF6C-A46F7E7B4B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9489B07-3EF3-2E13-7E82-94AD334E9E6C}"/>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1162906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1E7F2-30E6-06AD-EBB8-4A2666D524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D5C26F9-784E-57FB-2874-8E023E5C3B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62B326C-2058-A6E9-E2B2-427AD350F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48A11F-8C62-F6A1-A800-8FB993EC3626}"/>
              </a:ext>
            </a:extLst>
          </p:cNvPr>
          <p:cNvSpPr>
            <a:spLocks noGrp="1"/>
          </p:cNvSpPr>
          <p:nvPr>
            <p:ph type="dt" sz="half" idx="10"/>
          </p:nvPr>
        </p:nvSpPr>
        <p:spPr/>
        <p:txBody>
          <a:bodyPr/>
          <a:lstStyle/>
          <a:p>
            <a:fld id="{B789C730-1B22-4B4C-B8F0-736780D5E0E1}" type="datetimeFigureOut">
              <a:rPr lang="en-GB" smtClean="0"/>
              <a:t>04/09/2023</a:t>
            </a:fld>
            <a:endParaRPr lang="en-GB"/>
          </a:p>
        </p:txBody>
      </p:sp>
      <p:sp>
        <p:nvSpPr>
          <p:cNvPr id="6" name="Footer Placeholder 5">
            <a:extLst>
              <a:ext uri="{FF2B5EF4-FFF2-40B4-BE49-F238E27FC236}">
                <a16:creationId xmlns:a16="http://schemas.microsoft.com/office/drawing/2014/main" id="{12309EA3-DE3D-C603-7C43-DACDC0D6160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DA8C0CD-D2BD-B66B-9757-448AE53CFC55}"/>
              </a:ext>
            </a:extLst>
          </p:cNvPr>
          <p:cNvSpPr>
            <a:spLocks noGrp="1"/>
          </p:cNvSpPr>
          <p:nvPr>
            <p:ph type="sldNum" sz="quarter" idx="12"/>
          </p:nvPr>
        </p:nvSpPr>
        <p:spPr/>
        <p:txBody>
          <a:bodyPr/>
          <a:lstStyle/>
          <a:p>
            <a:fld id="{E739E36F-4F79-4715-B56D-6621AF5B805C}" type="slidenum">
              <a:rPr lang="en-GB" smtClean="0"/>
              <a:t>‹#›</a:t>
            </a:fld>
            <a:endParaRPr lang="en-GB"/>
          </a:p>
        </p:txBody>
      </p:sp>
    </p:spTree>
    <p:extLst>
      <p:ext uri="{BB962C8B-B14F-4D97-AF65-F5344CB8AC3E}">
        <p14:creationId xmlns:p14="http://schemas.microsoft.com/office/powerpoint/2010/main" val="2727476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0E87A22-06F4-2106-BEAC-0360B9B02F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A86D1AD-24F8-25C2-2CAF-4E9FDC4BB3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2E7FAB-C701-3FBE-677E-1CE191D327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89C730-1B22-4B4C-B8F0-736780D5E0E1}" type="datetimeFigureOut">
              <a:rPr lang="en-GB" smtClean="0"/>
              <a:t>04/09/2023</a:t>
            </a:fld>
            <a:endParaRPr lang="en-GB"/>
          </a:p>
        </p:txBody>
      </p:sp>
      <p:sp>
        <p:nvSpPr>
          <p:cNvPr id="5" name="Footer Placeholder 4">
            <a:extLst>
              <a:ext uri="{FF2B5EF4-FFF2-40B4-BE49-F238E27FC236}">
                <a16:creationId xmlns:a16="http://schemas.microsoft.com/office/drawing/2014/main" id="{603B59C7-C6FB-6505-AB89-B2D0FB1521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E167BB7-EE36-603C-7CEF-0FBF0CBA9D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39E36F-4F79-4715-B56D-6621AF5B805C}" type="slidenum">
              <a:rPr lang="en-GB" smtClean="0"/>
              <a:t>‹#›</a:t>
            </a:fld>
            <a:endParaRPr lang="en-GB"/>
          </a:p>
        </p:txBody>
      </p:sp>
    </p:spTree>
    <p:extLst>
      <p:ext uri="{BB962C8B-B14F-4D97-AF65-F5344CB8AC3E}">
        <p14:creationId xmlns:p14="http://schemas.microsoft.com/office/powerpoint/2010/main" val="3319823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orthobullets.com/pediatrics/4031/osteomyelitis--pediatric#5664" TargetMode="External"/><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orthobullets.com/pathology/8073/squamous-cell-carcinoma"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05AF6-E7A3-D290-C52F-6A2D00D10716}"/>
              </a:ext>
            </a:extLst>
          </p:cNvPr>
          <p:cNvSpPr>
            <a:spLocks noGrp="1"/>
          </p:cNvSpPr>
          <p:nvPr>
            <p:ph type="ctrTitle"/>
          </p:nvPr>
        </p:nvSpPr>
        <p:spPr/>
        <p:txBody>
          <a:bodyPr/>
          <a:lstStyle/>
          <a:p>
            <a:r>
              <a:rPr lang="en-GB" dirty="0"/>
              <a:t>Inflammation processes in orthopaedic surgery</a:t>
            </a:r>
          </a:p>
        </p:txBody>
      </p:sp>
      <p:sp>
        <p:nvSpPr>
          <p:cNvPr id="3" name="Subtitle 2">
            <a:extLst>
              <a:ext uri="{FF2B5EF4-FFF2-40B4-BE49-F238E27FC236}">
                <a16:creationId xmlns:a16="http://schemas.microsoft.com/office/drawing/2014/main" id="{75F24BB3-9ACF-2A2E-2124-49C9BF25CDA3}"/>
              </a:ext>
            </a:extLst>
          </p:cNvPr>
          <p:cNvSpPr>
            <a:spLocks noGrp="1"/>
          </p:cNvSpPr>
          <p:nvPr>
            <p:ph type="subTitle" idx="1"/>
          </p:nvPr>
        </p:nvSpPr>
        <p:spPr/>
        <p:txBody>
          <a:bodyPr/>
          <a:lstStyle/>
          <a:p>
            <a:pPr algn="r"/>
            <a:r>
              <a:rPr lang="en-GB" dirty="0"/>
              <a:t>Prof. Aleksandar Matic, MD, PhD</a:t>
            </a:r>
          </a:p>
        </p:txBody>
      </p:sp>
    </p:spTree>
    <p:extLst>
      <p:ext uri="{BB962C8B-B14F-4D97-AF65-F5344CB8AC3E}">
        <p14:creationId xmlns:p14="http://schemas.microsoft.com/office/powerpoint/2010/main" val="3740254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78628-22B2-109C-8745-6D750FFC0335}"/>
              </a:ext>
            </a:extLst>
          </p:cNvPr>
          <p:cNvSpPr>
            <a:spLocks noGrp="1"/>
          </p:cNvSpPr>
          <p:nvPr>
            <p:ph type="title"/>
          </p:nvPr>
        </p:nvSpPr>
        <p:spPr/>
        <p:txBody>
          <a:bodyPr/>
          <a:lstStyle/>
          <a:p>
            <a:r>
              <a:rPr lang="en-GB" sz="4400" dirty="0"/>
              <a:t>Uric arthritis – Gout</a:t>
            </a:r>
            <a:endParaRPr lang="en-GB" dirty="0"/>
          </a:p>
        </p:txBody>
      </p:sp>
      <p:sp>
        <p:nvSpPr>
          <p:cNvPr id="3" name="Content Placeholder 2">
            <a:extLst>
              <a:ext uri="{FF2B5EF4-FFF2-40B4-BE49-F238E27FC236}">
                <a16:creationId xmlns:a16="http://schemas.microsoft.com/office/drawing/2014/main" id="{CF1E26DB-F8F7-B297-F037-F67B6FFB4464}"/>
              </a:ext>
            </a:extLst>
          </p:cNvPr>
          <p:cNvSpPr>
            <a:spLocks noGrp="1"/>
          </p:cNvSpPr>
          <p:nvPr>
            <p:ph idx="1"/>
          </p:nvPr>
        </p:nvSpPr>
        <p:spPr/>
        <p:txBody>
          <a:bodyPr/>
          <a:lstStyle/>
          <a:p>
            <a:r>
              <a:rPr lang="en-GB" dirty="0"/>
              <a:t>Quick onset of symptoms</a:t>
            </a:r>
          </a:p>
          <a:p>
            <a:r>
              <a:rPr lang="en-GB" dirty="0"/>
              <a:t>Causing pain, swelling and erythema </a:t>
            </a:r>
          </a:p>
          <a:p>
            <a:r>
              <a:rPr lang="en-GB" dirty="0"/>
              <a:t>Most commonly affected 1</a:t>
            </a:r>
            <a:r>
              <a:rPr lang="en-GB" baseline="30000" dirty="0"/>
              <a:t>st</a:t>
            </a:r>
            <a:r>
              <a:rPr lang="en-GB" dirty="0"/>
              <a:t> </a:t>
            </a:r>
            <a:r>
              <a:rPr lang="en-GB" dirty="0" err="1"/>
              <a:t>metatharso</a:t>
            </a:r>
            <a:r>
              <a:rPr lang="en-GB" dirty="0"/>
              <a:t>-phalangeal joint of foot</a:t>
            </a:r>
          </a:p>
          <a:p>
            <a:r>
              <a:rPr lang="en-GB" dirty="0"/>
              <a:t>Have similar presentation as septic arthritis </a:t>
            </a:r>
          </a:p>
          <a:p>
            <a:endParaRPr lang="en-GB" dirty="0"/>
          </a:p>
        </p:txBody>
      </p:sp>
      <p:pic>
        <p:nvPicPr>
          <p:cNvPr id="5" name="Picture 4">
            <a:extLst>
              <a:ext uri="{FF2B5EF4-FFF2-40B4-BE49-F238E27FC236}">
                <a16:creationId xmlns:a16="http://schemas.microsoft.com/office/drawing/2014/main" id="{DEE3D7AD-0141-576D-8BA1-AB29DC4A9F46}"/>
              </a:ext>
            </a:extLst>
          </p:cNvPr>
          <p:cNvPicPr>
            <a:picLocks noChangeAspect="1"/>
          </p:cNvPicPr>
          <p:nvPr/>
        </p:nvPicPr>
        <p:blipFill>
          <a:blip r:embed="rId2"/>
          <a:stretch>
            <a:fillRect/>
          </a:stretch>
        </p:blipFill>
        <p:spPr>
          <a:xfrm>
            <a:off x="3650885" y="3743793"/>
            <a:ext cx="4890229" cy="3667672"/>
          </a:xfrm>
          <a:prstGeom prst="rect">
            <a:avLst/>
          </a:prstGeom>
        </p:spPr>
      </p:pic>
    </p:spTree>
    <p:extLst>
      <p:ext uri="{BB962C8B-B14F-4D97-AF65-F5344CB8AC3E}">
        <p14:creationId xmlns:p14="http://schemas.microsoft.com/office/powerpoint/2010/main" val="1172905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AD96FDFD-4E42-4A06-B8B5-768A1DB9C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38B51D-ADD0-64D4-1FF7-62C2F64C474F}"/>
              </a:ext>
            </a:extLst>
          </p:cNvPr>
          <p:cNvSpPr>
            <a:spLocks noGrp="1"/>
          </p:cNvSpPr>
          <p:nvPr>
            <p:ph type="title"/>
          </p:nvPr>
        </p:nvSpPr>
        <p:spPr>
          <a:xfrm>
            <a:off x="971368" y="371719"/>
            <a:ext cx="6125964" cy="1906863"/>
          </a:xfrm>
        </p:spPr>
        <p:txBody>
          <a:bodyPr anchor="b">
            <a:normAutofit/>
          </a:bodyPr>
          <a:lstStyle/>
          <a:p>
            <a:r>
              <a:rPr lang="en-GB"/>
              <a:t>Inflammation cause by infection</a:t>
            </a:r>
            <a:endParaRPr lang="en-GB" dirty="0"/>
          </a:p>
        </p:txBody>
      </p:sp>
      <p:sp>
        <p:nvSpPr>
          <p:cNvPr id="3" name="Content Placeholder 2">
            <a:extLst>
              <a:ext uri="{FF2B5EF4-FFF2-40B4-BE49-F238E27FC236}">
                <a16:creationId xmlns:a16="http://schemas.microsoft.com/office/drawing/2014/main" id="{C0F6EA55-166A-AB8B-3A3C-199D89E020A1}"/>
              </a:ext>
            </a:extLst>
          </p:cNvPr>
          <p:cNvSpPr>
            <a:spLocks noGrp="1"/>
          </p:cNvSpPr>
          <p:nvPr>
            <p:ph idx="1"/>
          </p:nvPr>
        </p:nvSpPr>
        <p:spPr>
          <a:xfrm>
            <a:off x="971368" y="2711395"/>
            <a:ext cx="4114801" cy="3465568"/>
          </a:xfrm>
        </p:spPr>
        <p:txBody>
          <a:bodyPr>
            <a:normAutofit/>
          </a:bodyPr>
          <a:lstStyle/>
          <a:p>
            <a:r>
              <a:rPr lang="en-GB" sz="2000" dirty="0"/>
              <a:t>Osteomyelitis</a:t>
            </a:r>
          </a:p>
          <a:p>
            <a:endParaRPr lang="en-GB" sz="2000" dirty="0"/>
          </a:p>
          <a:p>
            <a:endParaRPr lang="en-GB" sz="2000" dirty="0"/>
          </a:p>
          <a:p>
            <a:r>
              <a:rPr lang="en-GB" sz="2000" dirty="0"/>
              <a:t>Septic arthritis</a:t>
            </a:r>
          </a:p>
          <a:p>
            <a:endParaRPr lang="en-GB" sz="2000" dirty="0"/>
          </a:p>
          <a:p>
            <a:endParaRPr lang="en-GB" sz="2000" dirty="0"/>
          </a:p>
          <a:p>
            <a:r>
              <a:rPr lang="en-GB" sz="2000" dirty="0"/>
              <a:t>Soft tissue infection (cellulitis, gas gangrene…)</a:t>
            </a:r>
          </a:p>
        </p:txBody>
      </p:sp>
      <p:pic>
        <p:nvPicPr>
          <p:cNvPr id="4" name="Picture 3">
            <a:extLst>
              <a:ext uri="{FF2B5EF4-FFF2-40B4-BE49-F238E27FC236}">
                <a16:creationId xmlns:a16="http://schemas.microsoft.com/office/drawing/2014/main" id="{085F2876-635F-93DF-2D0D-5CCADD3A5AB4}"/>
              </a:ext>
            </a:extLst>
          </p:cNvPr>
          <p:cNvPicPr>
            <a:picLocks noChangeAspect="1"/>
          </p:cNvPicPr>
          <p:nvPr/>
        </p:nvPicPr>
        <p:blipFill rotWithShape="1">
          <a:blip r:embed="rId2"/>
          <a:srcRect t="11667" r="1" b="17071"/>
          <a:stretch/>
        </p:blipFill>
        <p:spPr>
          <a:xfrm>
            <a:off x="8452968" y="3681465"/>
            <a:ext cx="3747932" cy="3176541"/>
          </a:xfrm>
          <a:custGeom>
            <a:avLst/>
            <a:gdLst/>
            <a:ahLst/>
            <a:cxnLst/>
            <a:rect l="l" t="t" r="r" b="b"/>
            <a:pathLst>
              <a:path w="3747932" h="3176541">
                <a:moveTo>
                  <a:pt x="3239865" y="21"/>
                </a:moveTo>
                <a:cubicBezTo>
                  <a:pt x="3261821" y="112"/>
                  <a:pt x="3278837" y="498"/>
                  <a:pt x="3290337" y="938"/>
                </a:cubicBezTo>
                <a:cubicBezTo>
                  <a:pt x="3401766" y="5376"/>
                  <a:pt x="3510165" y="23128"/>
                  <a:pt x="3616543" y="49449"/>
                </a:cubicBezTo>
                <a:lnTo>
                  <a:pt x="3747932" y="87091"/>
                </a:lnTo>
                <a:lnTo>
                  <a:pt x="3747932" y="3176541"/>
                </a:lnTo>
                <a:lnTo>
                  <a:pt x="401358" y="3176541"/>
                </a:lnTo>
                <a:lnTo>
                  <a:pt x="398780" y="3136258"/>
                </a:lnTo>
                <a:cubicBezTo>
                  <a:pt x="400956" y="3079023"/>
                  <a:pt x="437945" y="3052703"/>
                  <a:pt x="483325" y="3030665"/>
                </a:cubicBezTo>
                <a:cubicBezTo>
                  <a:pt x="498866" y="3023015"/>
                  <a:pt x="520932" y="3023320"/>
                  <a:pt x="526840" y="2999447"/>
                </a:cubicBezTo>
                <a:cubicBezTo>
                  <a:pt x="501352" y="2976798"/>
                  <a:pt x="470270" y="2995161"/>
                  <a:pt x="442916" y="2988735"/>
                </a:cubicBezTo>
                <a:cubicBezTo>
                  <a:pt x="420228" y="2983533"/>
                  <a:pt x="382618" y="2986286"/>
                  <a:pt x="413701" y="2944662"/>
                </a:cubicBezTo>
                <a:cubicBezTo>
                  <a:pt x="422716" y="2932726"/>
                  <a:pt x="412147" y="2923542"/>
                  <a:pt x="400645" y="2922625"/>
                </a:cubicBezTo>
                <a:cubicBezTo>
                  <a:pt x="308644" y="2913137"/>
                  <a:pt x="350915" y="2828968"/>
                  <a:pt x="321386" y="2784590"/>
                </a:cubicBezTo>
                <a:cubicBezTo>
                  <a:pt x="313307" y="2772348"/>
                  <a:pt x="322010" y="2751230"/>
                  <a:pt x="334753" y="2746027"/>
                </a:cubicBezTo>
                <a:cubicBezTo>
                  <a:pt x="416187" y="2711746"/>
                  <a:pt x="427377" y="2630027"/>
                  <a:pt x="466852" y="2559632"/>
                </a:cubicBezTo>
                <a:cubicBezTo>
                  <a:pt x="423957" y="2531782"/>
                  <a:pt x="372673" y="2525661"/>
                  <a:pt x="326361" y="2507602"/>
                </a:cubicBezTo>
                <a:cubicBezTo>
                  <a:pt x="278183" y="2488626"/>
                  <a:pt x="278183" y="2474547"/>
                  <a:pt x="317968" y="2419457"/>
                </a:cubicBezTo>
                <a:cubicBezTo>
                  <a:pt x="214465" y="2407519"/>
                  <a:pt x="214465" y="2407519"/>
                  <a:pt x="246479" y="2320903"/>
                </a:cubicBezTo>
                <a:cubicBezTo>
                  <a:pt x="159758" y="2312945"/>
                  <a:pt x="102570" y="2271933"/>
                  <a:pt x="89205" y="2182255"/>
                </a:cubicBezTo>
                <a:cubicBezTo>
                  <a:pt x="82677" y="2138795"/>
                  <a:pt x="43514" y="2118290"/>
                  <a:pt x="0" y="2089213"/>
                </a:cubicBezTo>
                <a:cubicBezTo>
                  <a:pt x="54081" y="2061053"/>
                  <a:pt x="90759" y="2002290"/>
                  <a:pt x="153855" y="2064423"/>
                </a:cubicBezTo>
                <a:cubicBezTo>
                  <a:pt x="176855" y="2087070"/>
                  <a:pt x="174683" y="2058300"/>
                  <a:pt x="177788" y="2050037"/>
                </a:cubicBezTo>
                <a:cubicBezTo>
                  <a:pt x="185247" y="2029838"/>
                  <a:pt x="169707" y="2016369"/>
                  <a:pt x="159450" y="2001067"/>
                </a:cubicBezTo>
                <a:cubicBezTo>
                  <a:pt x="149504" y="1985763"/>
                  <a:pt x="137691" y="1969543"/>
                  <a:pt x="134895" y="1952400"/>
                </a:cubicBezTo>
                <a:cubicBezTo>
                  <a:pt x="133031" y="1940465"/>
                  <a:pt x="142044" y="1923021"/>
                  <a:pt x="151990" y="1914144"/>
                </a:cubicBezTo>
                <a:cubicBezTo>
                  <a:pt x="204209" y="1867316"/>
                  <a:pt x="173127" y="1762030"/>
                  <a:pt x="271969" y="1748562"/>
                </a:cubicBezTo>
                <a:cubicBezTo>
                  <a:pt x="316415" y="1742443"/>
                  <a:pt x="337860" y="1703878"/>
                  <a:pt x="370497" y="1682760"/>
                </a:cubicBezTo>
                <a:cubicBezTo>
                  <a:pt x="483946" y="1608999"/>
                  <a:pt x="559787" y="1514119"/>
                  <a:pt x="594908" y="1383735"/>
                </a:cubicBezTo>
                <a:cubicBezTo>
                  <a:pt x="604543" y="1347620"/>
                  <a:pt x="641532" y="1318542"/>
                  <a:pt x="665465" y="1286713"/>
                </a:cubicBezTo>
                <a:cubicBezTo>
                  <a:pt x="653963" y="1263452"/>
                  <a:pt x="591178" y="1313647"/>
                  <a:pt x="613246" y="1252435"/>
                </a:cubicBezTo>
                <a:cubicBezTo>
                  <a:pt x="630030" y="1206524"/>
                  <a:pt x="672925" y="1178060"/>
                  <a:pt x="713332" y="1150820"/>
                </a:cubicBezTo>
                <a:cubicBezTo>
                  <a:pt x="759333" y="1119908"/>
                  <a:pt x="810307" y="1095117"/>
                  <a:pt x="831133" y="1037883"/>
                </a:cubicBezTo>
                <a:cubicBezTo>
                  <a:pt x="835485" y="1025640"/>
                  <a:pt x="849470" y="1012785"/>
                  <a:pt x="861903" y="1007887"/>
                </a:cubicBezTo>
                <a:cubicBezTo>
                  <a:pt x="1469751" y="63584"/>
                  <a:pt x="2910527" y="-1353"/>
                  <a:pt x="3239865" y="21"/>
                </a:cubicBezTo>
                <a:close/>
              </a:path>
            </a:pathLst>
          </a:custGeom>
        </p:spPr>
      </p:pic>
      <p:pic>
        <p:nvPicPr>
          <p:cNvPr id="6" name="Picture 5">
            <a:extLst>
              <a:ext uri="{FF2B5EF4-FFF2-40B4-BE49-F238E27FC236}">
                <a16:creationId xmlns:a16="http://schemas.microsoft.com/office/drawing/2014/main" id="{BDBB56AB-53E9-FFA7-5ADD-3D71C3F48AB5}"/>
              </a:ext>
            </a:extLst>
          </p:cNvPr>
          <p:cNvPicPr>
            <a:picLocks noChangeAspect="1"/>
          </p:cNvPicPr>
          <p:nvPr/>
        </p:nvPicPr>
        <p:blipFill rotWithShape="1">
          <a:blip r:embed="rId3"/>
          <a:srcRect l="8720" r="2" b="2"/>
          <a:stretch/>
        </p:blipFill>
        <p:spPr>
          <a:xfrm>
            <a:off x="5376649" y="2447273"/>
            <a:ext cx="3458367" cy="3476265"/>
          </a:xfrm>
          <a:custGeom>
            <a:avLst/>
            <a:gdLst/>
            <a:ahLst/>
            <a:cxnLst/>
            <a:rect l="l" t="t" r="r" b="b"/>
            <a:pathLst>
              <a:path w="3458367" h="3476265">
                <a:moveTo>
                  <a:pt x="549716" y="15"/>
                </a:moveTo>
                <a:cubicBezTo>
                  <a:pt x="557611" y="271"/>
                  <a:pt x="565778" y="3856"/>
                  <a:pt x="573176" y="4995"/>
                </a:cubicBezTo>
                <a:cubicBezTo>
                  <a:pt x="736504" y="30493"/>
                  <a:pt x="899830" y="58040"/>
                  <a:pt x="1063336" y="82398"/>
                </a:cubicBezTo>
                <a:cubicBezTo>
                  <a:pt x="1216195" y="105163"/>
                  <a:pt x="1370136" y="110398"/>
                  <a:pt x="1523717" y="122237"/>
                </a:cubicBezTo>
                <a:cubicBezTo>
                  <a:pt x="1709602" y="136580"/>
                  <a:pt x="1895127" y="156841"/>
                  <a:pt x="2079929" y="188711"/>
                </a:cubicBezTo>
                <a:cubicBezTo>
                  <a:pt x="2208244" y="211023"/>
                  <a:pt x="2337823" y="226502"/>
                  <a:pt x="2467943" y="208745"/>
                </a:cubicBezTo>
                <a:cubicBezTo>
                  <a:pt x="2474439" y="207834"/>
                  <a:pt x="2481839" y="204876"/>
                  <a:pt x="2487253" y="207834"/>
                </a:cubicBezTo>
                <a:cubicBezTo>
                  <a:pt x="2550419" y="241073"/>
                  <a:pt x="2619357" y="217168"/>
                  <a:pt x="2684869" y="238113"/>
                </a:cubicBezTo>
                <a:cubicBezTo>
                  <a:pt x="2668085" y="318930"/>
                  <a:pt x="2596077" y="312327"/>
                  <a:pt x="2555471" y="368331"/>
                </a:cubicBezTo>
                <a:cubicBezTo>
                  <a:pt x="2621704" y="390639"/>
                  <a:pt x="2681259" y="413178"/>
                  <a:pt x="2741717" y="430023"/>
                </a:cubicBezTo>
                <a:cubicBezTo>
                  <a:pt x="2805785" y="447780"/>
                  <a:pt x="2860106" y="495816"/>
                  <a:pt x="2922728" y="517216"/>
                </a:cubicBezTo>
                <a:cubicBezTo>
                  <a:pt x="2936085" y="521769"/>
                  <a:pt x="2952146" y="537704"/>
                  <a:pt x="2956838" y="553184"/>
                </a:cubicBezTo>
                <a:cubicBezTo>
                  <a:pt x="2971997" y="603269"/>
                  <a:pt x="3274647" y="743732"/>
                  <a:pt x="3238914" y="788350"/>
                </a:cubicBezTo>
                <a:cubicBezTo>
                  <a:pt x="3224116" y="806791"/>
                  <a:pt x="3204986" y="819994"/>
                  <a:pt x="3184953" y="838207"/>
                </a:cubicBezTo>
                <a:cubicBezTo>
                  <a:pt x="3215093" y="872582"/>
                  <a:pt x="3249020" y="887608"/>
                  <a:pt x="3285115" y="897852"/>
                </a:cubicBezTo>
                <a:cubicBezTo>
                  <a:pt x="3295944" y="901039"/>
                  <a:pt x="3306591" y="907413"/>
                  <a:pt x="3307674" y="922894"/>
                </a:cubicBezTo>
                <a:cubicBezTo>
                  <a:pt x="3308757" y="939056"/>
                  <a:pt x="3297748" y="945429"/>
                  <a:pt x="3288544" y="952944"/>
                </a:cubicBezTo>
                <a:cubicBezTo>
                  <a:pt x="3275731" y="963415"/>
                  <a:pt x="3263278" y="972523"/>
                  <a:pt x="3247036" y="973888"/>
                </a:cubicBezTo>
                <a:cubicBezTo>
                  <a:pt x="3220325" y="975937"/>
                  <a:pt x="3207513" y="1005076"/>
                  <a:pt x="3191993" y="1026930"/>
                </a:cubicBezTo>
                <a:cubicBezTo>
                  <a:pt x="3183330" y="1039224"/>
                  <a:pt x="3178998" y="1064037"/>
                  <a:pt x="3194157" y="1068363"/>
                </a:cubicBezTo>
                <a:cubicBezTo>
                  <a:pt x="3230613" y="1078837"/>
                  <a:pt x="3227725" y="1109114"/>
                  <a:pt x="3226824" y="1143489"/>
                </a:cubicBezTo>
                <a:cubicBezTo>
                  <a:pt x="3225560" y="1186061"/>
                  <a:pt x="3204083" y="1205638"/>
                  <a:pt x="3177734" y="1222030"/>
                </a:cubicBezTo>
                <a:cubicBezTo>
                  <a:pt x="3168711" y="1227720"/>
                  <a:pt x="3155898" y="1227493"/>
                  <a:pt x="3152469" y="1245250"/>
                </a:cubicBezTo>
                <a:cubicBezTo>
                  <a:pt x="3167267" y="1262097"/>
                  <a:pt x="3185314" y="1248439"/>
                  <a:pt x="3201197" y="1253218"/>
                </a:cubicBezTo>
                <a:cubicBezTo>
                  <a:pt x="3214370" y="1257088"/>
                  <a:pt x="3236208" y="1255040"/>
                  <a:pt x="3218160" y="1286000"/>
                </a:cubicBezTo>
                <a:cubicBezTo>
                  <a:pt x="3212926" y="1294878"/>
                  <a:pt x="3219062" y="1301709"/>
                  <a:pt x="3225741" y="1302392"/>
                </a:cubicBezTo>
                <a:cubicBezTo>
                  <a:pt x="3279159" y="1309449"/>
                  <a:pt x="3254615" y="1372054"/>
                  <a:pt x="3271761" y="1405063"/>
                </a:cubicBezTo>
                <a:cubicBezTo>
                  <a:pt x="3276452" y="1414169"/>
                  <a:pt x="3271399" y="1429877"/>
                  <a:pt x="3263999" y="1433747"/>
                </a:cubicBezTo>
                <a:cubicBezTo>
                  <a:pt x="3216716" y="1459245"/>
                  <a:pt x="3210220" y="1520028"/>
                  <a:pt x="3187299" y="1572389"/>
                </a:cubicBezTo>
                <a:cubicBezTo>
                  <a:pt x="3212205" y="1593104"/>
                  <a:pt x="3241982" y="1597657"/>
                  <a:pt x="3268872" y="1611089"/>
                </a:cubicBezTo>
                <a:cubicBezTo>
                  <a:pt x="3296846" y="1625204"/>
                  <a:pt x="3296846" y="1635676"/>
                  <a:pt x="3273746" y="1676653"/>
                </a:cubicBezTo>
                <a:cubicBezTo>
                  <a:pt x="3333842" y="1685532"/>
                  <a:pt x="3333842" y="1685532"/>
                  <a:pt x="3315254" y="1749957"/>
                </a:cubicBezTo>
                <a:cubicBezTo>
                  <a:pt x="3365607" y="1755877"/>
                  <a:pt x="3398812" y="1786382"/>
                  <a:pt x="3406572" y="1853085"/>
                </a:cubicBezTo>
                <a:cubicBezTo>
                  <a:pt x="3410362" y="1885411"/>
                  <a:pt x="3433101" y="1900663"/>
                  <a:pt x="3458367" y="1922291"/>
                </a:cubicBezTo>
                <a:cubicBezTo>
                  <a:pt x="3426966" y="1943236"/>
                  <a:pt x="3405669" y="1986945"/>
                  <a:pt x="3369034" y="1940730"/>
                </a:cubicBezTo>
                <a:cubicBezTo>
                  <a:pt x="3355680" y="1923885"/>
                  <a:pt x="3356941" y="1945284"/>
                  <a:pt x="3355138" y="1951430"/>
                </a:cubicBezTo>
                <a:cubicBezTo>
                  <a:pt x="3350807" y="1966455"/>
                  <a:pt x="3359830" y="1976472"/>
                  <a:pt x="3365786" y="1987854"/>
                </a:cubicBezTo>
                <a:cubicBezTo>
                  <a:pt x="3371561" y="1999237"/>
                  <a:pt x="3378420" y="2011302"/>
                  <a:pt x="3380043" y="2024054"/>
                </a:cubicBezTo>
                <a:cubicBezTo>
                  <a:pt x="3381125" y="2032931"/>
                  <a:pt x="3375892" y="2045905"/>
                  <a:pt x="3370117" y="2052509"/>
                </a:cubicBezTo>
                <a:cubicBezTo>
                  <a:pt x="3339797" y="2087340"/>
                  <a:pt x="3357844" y="2165652"/>
                  <a:pt x="3300454" y="2175670"/>
                </a:cubicBezTo>
                <a:cubicBezTo>
                  <a:pt x="3274647" y="2180221"/>
                  <a:pt x="3262195" y="2208906"/>
                  <a:pt x="3243246" y="2224614"/>
                </a:cubicBezTo>
                <a:cubicBezTo>
                  <a:pt x="3177374" y="2279478"/>
                  <a:pt x="3133338" y="2350051"/>
                  <a:pt x="3112946" y="2447031"/>
                </a:cubicBezTo>
                <a:cubicBezTo>
                  <a:pt x="3107352" y="2473894"/>
                  <a:pt x="3085875" y="2495522"/>
                  <a:pt x="3071979" y="2519197"/>
                </a:cubicBezTo>
                <a:cubicBezTo>
                  <a:pt x="3078657" y="2536499"/>
                  <a:pt x="3115112" y="2499164"/>
                  <a:pt x="3102298" y="2544694"/>
                </a:cubicBezTo>
                <a:cubicBezTo>
                  <a:pt x="3092553" y="2578843"/>
                  <a:pt x="3067647" y="2600014"/>
                  <a:pt x="3044185" y="2620276"/>
                </a:cubicBezTo>
                <a:cubicBezTo>
                  <a:pt x="3017476" y="2643268"/>
                  <a:pt x="2987879" y="2661708"/>
                  <a:pt x="2975787" y="2704279"/>
                </a:cubicBezTo>
                <a:cubicBezTo>
                  <a:pt x="2973260" y="2713386"/>
                  <a:pt x="2965140" y="2722947"/>
                  <a:pt x="2957921" y="2726591"/>
                </a:cubicBezTo>
                <a:cubicBezTo>
                  <a:pt x="2581458" y="3475797"/>
                  <a:pt x="1654740" y="3480805"/>
                  <a:pt x="1547901" y="3475568"/>
                </a:cubicBezTo>
                <a:cubicBezTo>
                  <a:pt x="1418503" y="3468966"/>
                  <a:pt x="1296143" y="3422753"/>
                  <a:pt x="1176132" y="3365156"/>
                </a:cubicBezTo>
                <a:cubicBezTo>
                  <a:pt x="1125418" y="3340797"/>
                  <a:pt x="1078316" y="3306195"/>
                  <a:pt x="1029045" y="3279332"/>
                </a:cubicBezTo>
                <a:cubicBezTo>
                  <a:pt x="961009" y="3242223"/>
                  <a:pt x="908492" y="3171424"/>
                  <a:pt x="840634" y="3141601"/>
                </a:cubicBezTo>
                <a:cubicBezTo>
                  <a:pt x="770793" y="3110867"/>
                  <a:pt x="711057" y="3054638"/>
                  <a:pt x="639229" y="3030734"/>
                </a:cubicBezTo>
                <a:cubicBezTo>
                  <a:pt x="601330" y="3017985"/>
                  <a:pt x="564695" y="2994993"/>
                  <a:pt x="570649" y="2929200"/>
                </a:cubicBezTo>
                <a:cubicBezTo>
                  <a:pt x="572274" y="2910532"/>
                  <a:pt x="562349" y="2895282"/>
                  <a:pt x="546647" y="2900745"/>
                </a:cubicBezTo>
                <a:cubicBezTo>
                  <a:pt x="516690" y="2910989"/>
                  <a:pt x="503154" y="2883898"/>
                  <a:pt x="486550" y="2863636"/>
                </a:cubicBezTo>
                <a:cubicBezTo>
                  <a:pt x="456953" y="2827667"/>
                  <a:pt x="428801" y="2789422"/>
                  <a:pt x="381697" y="2783503"/>
                </a:cubicBezTo>
                <a:cubicBezTo>
                  <a:pt x="390720" y="2755272"/>
                  <a:pt x="406060" y="2759371"/>
                  <a:pt x="420137" y="2765290"/>
                </a:cubicBezTo>
                <a:cubicBezTo>
                  <a:pt x="457133" y="2780772"/>
                  <a:pt x="493769" y="2798300"/>
                  <a:pt x="530765" y="2813781"/>
                </a:cubicBezTo>
                <a:cubicBezTo>
                  <a:pt x="554948" y="2823799"/>
                  <a:pt x="578952" y="2837912"/>
                  <a:pt x="611257" y="2826755"/>
                </a:cubicBezTo>
                <a:cubicBezTo>
                  <a:pt x="583463" y="2769843"/>
                  <a:pt x="536180" y="2759598"/>
                  <a:pt x="497920" y="2742071"/>
                </a:cubicBezTo>
                <a:cubicBezTo>
                  <a:pt x="450096" y="2719988"/>
                  <a:pt x="421942" y="2678326"/>
                  <a:pt x="388193" y="2631885"/>
                </a:cubicBezTo>
                <a:cubicBezTo>
                  <a:pt x="423386" y="2620730"/>
                  <a:pt x="445223" y="2654879"/>
                  <a:pt x="472834" y="2653056"/>
                </a:cubicBezTo>
                <a:cubicBezTo>
                  <a:pt x="474279" y="2647140"/>
                  <a:pt x="476804" y="2638488"/>
                  <a:pt x="476444" y="2638259"/>
                </a:cubicBezTo>
                <a:cubicBezTo>
                  <a:pt x="431326" y="2612763"/>
                  <a:pt x="410211" y="2564956"/>
                  <a:pt x="403173" y="2507131"/>
                </a:cubicBezTo>
                <a:cubicBezTo>
                  <a:pt x="399563" y="2477310"/>
                  <a:pt x="383140" y="2467976"/>
                  <a:pt x="366897" y="2454316"/>
                </a:cubicBezTo>
                <a:cubicBezTo>
                  <a:pt x="310230" y="2405826"/>
                  <a:pt x="250314" y="2361890"/>
                  <a:pt x="203752" y="2295188"/>
                </a:cubicBezTo>
                <a:cubicBezTo>
                  <a:pt x="257532" y="2304066"/>
                  <a:pt x="300665" y="2347547"/>
                  <a:pt x="358597" y="2366215"/>
                </a:cubicBezTo>
                <a:cubicBezTo>
                  <a:pt x="312577" y="2292910"/>
                  <a:pt x="253020" y="2255803"/>
                  <a:pt x="198698" y="2211409"/>
                </a:cubicBezTo>
                <a:cubicBezTo>
                  <a:pt x="173974" y="2191149"/>
                  <a:pt x="151055" y="2165197"/>
                  <a:pt x="121097" y="2154269"/>
                </a:cubicBezTo>
                <a:cubicBezTo>
                  <a:pt x="110448" y="2150400"/>
                  <a:pt x="92943" y="2142204"/>
                  <a:pt x="101425" y="2120577"/>
                </a:cubicBezTo>
                <a:cubicBezTo>
                  <a:pt x="108643" y="2102593"/>
                  <a:pt x="122900" y="2108055"/>
                  <a:pt x="135895" y="2113292"/>
                </a:cubicBezTo>
                <a:cubicBezTo>
                  <a:pt x="167116" y="2126269"/>
                  <a:pt x="199421" y="2126495"/>
                  <a:pt x="241652" y="2126269"/>
                </a:cubicBezTo>
                <a:cubicBezTo>
                  <a:pt x="206279" y="2066851"/>
                  <a:pt x="141489" y="2084608"/>
                  <a:pt x="111170" y="2022231"/>
                </a:cubicBezTo>
                <a:cubicBezTo>
                  <a:pt x="149069" y="2011302"/>
                  <a:pt x="178305" y="2033841"/>
                  <a:pt x="208987" y="2038166"/>
                </a:cubicBezTo>
                <a:cubicBezTo>
                  <a:pt x="236777" y="2042036"/>
                  <a:pt x="243636" y="2031565"/>
                  <a:pt x="237139" y="1997188"/>
                </a:cubicBezTo>
                <a:cubicBezTo>
                  <a:pt x="227034" y="1943690"/>
                  <a:pt x="242193" y="1916371"/>
                  <a:pt x="282618" y="1930941"/>
                </a:cubicBezTo>
                <a:cubicBezTo>
                  <a:pt x="320155" y="1944601"/>
                  <a:pt x="324125" y="1924568"/>
                  <a:pt x="314019" y="1894062"/>
                </a:cubicBezTo>
                <a:cubicBezTo>
                  <a:pt x="299582" y="1849671"/>
                  <a:pt x="316004" y="1815295"/>
                  <a:pt x="327194" y="1777960"/>
                </a:cubicBezTo>
                <a:cubicBezTo>
                  <a:pt x="344339" y="1721045"/>
                  <a:pt x="337121" y="1693272"/>
                  <a:pt x="300123" y="1650929"/>
                </a:cubicBezTo>
                <a:cubicBezTo>
                  <a:pt x="279370" y="1627251"/>
                  <a:pt x="256992" y="1607219"/>
                  <a:pt x="226852" y="1586731"/>
                </a:cubicBezTo>
                <a:cubicBezTo>
                  <a:pt x="296334" y="1575576"/>
                  <a:pt x="223423" y="1538013"/>
                  <a:pt x="247968" y="1514564"/>
                </a:cubicBezTo>
                <a:cubicBezTo>
                  <a:pt x="297056" y="1505003"/>
                  <a:pt x="337121" y="1579673"/>
                  <a:pt x="403895" y="1558274"/>
                </a:cubicBezTo>
                <a:cubicBezTo>
                  <a:pt x="321420" y="1493619"/>
                  <a:pt x="230281" y="1472448"/>
                  <a:pt x="170546" y="1386396"/>
                </a:cubicBezTo>
                <a:cubicBezTo>
                  <a:pt x="184261" y="1366817"/>
                  <a:pt x="197977" y="1385030"/>
                  <a:pt x="209707" y="1377746"/>
                </a:cubicBezTo>
                <a:cubicBezTo>
                  <a:pt x="209346" y="1373192"/>
                  <a:pt x="210250" y="1366362"/>
                  <a:pt x="208083" y="1364314"/>
                </a:cubicBezTo>
                <a:cubicBezTo>
                  <a:pt x="163508" y="1317416"/>
                  <a:pt x="162784" y="1316279"/>
                  <a:pt x="210610" y="1281675"/>
                </a:cubicBezTo>
                <a:cubicBezTo>
                  <a:pt x="227394" y="1269609"/>
                  <a:pt x="225950" y="1258909"/>
                  <a:pt x="217108" y="1243657"/>
                </a:cubicBezTo>
                <a:cubicBezTo>
                  <a:pt x="210790" y="1232957"/>
                  <a:pt x="203211" y="1223395"/>
                  <a:pt x="206820" y="1199947"/>
                </a:cubicBezTo>
                <a:cubicBezTo>
                  <a:pt x="232988" y="1229998"/>
                  <a:pt x="359499" y="1220208"/>
                  <a:pt x="381877" y="1217021"/>
                </a:cubicBezTo>
                <a:cubicBezTo>
                  <a:pt x="406963" y="1213607"/>
                  <a:pt x="431688" y="1199037"/>
                  <a:pt x="458035" y="1207003"/>
                </a:cubicBezTo>
                <a:cubicBezTo>
                  <a:pt x="479150" y="1213381"/>
                  <a:pt x="576966" y="1275073"/>
                  <a:pt x="590863" y="1204273"/>
                </a:cubicBezTo>
                <a:cubicBezTo>
                  <a:pt x="591585" y="1200858"/>
                  <a:pt x="631107" y="1208826"/>
                  <a:pt x="652403" y="1212696"/>
                </a:cubicBezTo>
                <a:cubicBezTo>
                  <a:pt x="671172" y="1215883"/>
                  <a:pt x="692288" y="1229998"/>
                  <a:pt x="704920" y="1201769"/>
                </a:cubicBezTo>
                <a:cubicBezTo>
                  <a:pt x="712320" y="1185150"/>
                  <a:pt x="681820" y="1153051"/>
                  <a:pt x="654569" y="1150320"/>
                </a:cubicBezTo>
                <a:cubicBezTo>
                  <a:pt x="630926" y="1147814"/>
                  <a:pt x="606202" y="1144172"/>
                  <a:pt x="583643" y="1151001"/>
                </a:cubicBezTo>
                <a:cubicBezTo>
                  <a:pt x="555852" y="1159198"/>
                  <a:pt x="540873" y="1145995"/>
                  <a:pt x="533111" y="1117538"/>
                </a:cubicBezTo>
                <a:cubicBezTo>
                  <a:pt x="524450" y="1086122"/>
                  <a:pt x="507845" y="1071550"/>
                  <a:pt x="484926" y="1056980"/>
                </a:cubicBezTo>
                <a:cubicBezTo>
                  <a:pt x="429340" y="1021696"/>
                  <a:pt x="375921" y="980946"/>
                  <a:pt x="314922" y="960456"/>
                </a:cubicBezTo>
                <a:cubicBezTo>
                  <a:pt x="302830" y="956358"/>
                  <a:pt x="289476" y="950894"/>
                  <a:pt x="283881" y="923805"/>
                </a:cubicBezTo>
                <a:cubicBezTo>
                  <a:pt x="449013" y="964326"/>
                  <a:pt x="599526" y="1069958"/>
                  <a:pt x="769890" y="1063811"/>
                </a:cubicBezTo>
                <a:cubicBezTo>
                  <a:pt x="723329" y="1030346"/>
                  <a:pt x="669369" y="1028524"/>
                  <a:pt x="619738" y="1005076"/>
                </a:cubicBezTo>
                <a:cubicBezTo>
                  <a:pt x="654930" y="987546"/>
                  <a:pt x="687956" y="1005759"/>
                  <a:pt x="721344" y="1015777"/>
                </a:cubicBezTo>
                <a:cubicBezTo>
                  <a:pt x="749317" y="1023970"/>
                  <a:pt x="774583" y="1025337"/>
                  <a:pt x="777650" y="976393"/>
                </a:cubicBezTo>
                <a:cubicBezTo>
                  <a:pt x="776566" y="973205"/>
                  <a:pt x="776747" y="969107"/>
                  <a:pt x="776929" y="965238"/>
                </a:cubicBezTo>
                <a:cubicBezTo>
                  <a:pt x="767542" y="944976"/>
                  <a:pt x="752926" y="934504"/>
                  <a:pt x="735601" y="928584"/>
                </a:cubicBezTo>
                <a:cubicBezTo>
                  <a:pt x="725133" y="924942"/>
                  <a:pt x="711237" y="919478"/>
                  <a:pt x="711416" y="904909"/>
                </a:cubicBezTo>
                <a:cubicBezTo>
                  <a:pt x="711958" y="850955"/>
                  <a:pt x="678571" y="835246"/>
                  <a:pt x="645185" y="819539"/>
                </a:cubicBezTo>
                <a:cubicBezTo>
                  <a:pt x="663773" y="792676"/>
                  <a:pt x="678391" y="812481"/>
                  <a:pt x="692468" y="810433"/>
                </a:cubicBezTo>
                <a:cubicBezTo>
                  <a:pt x="701672" y="809067"/>
                  <a:pt x="709973" y="806563"/>
                  <a:pt x="709973" y="792676"/>
                </a:cubicBezTo>
                <a:cubicBezTo>
                  <a:pt x="710154" y="781065"/>
                  <a:pt x="705822" y="767861"/>
                  <a:pt x="696799" y="767635"/>
                </a:cubicBezTo>
                <a:cubicBezTo>
                  <a:pt x="640312" y="765585"/>
                  <a:pt x="609090" y="690914"/>
                  <a:pt x="550437" y="690687"/>
                </a:cubicBezTo>
                <a:cubicBezTo>
                  <a:pt x="515425" y="690687"/>
                  <a:pt x="568666" y="648572"/>
                  <a:pt x="539068" y="631042"/>
                </a:cubicBezTo>
                <a:cubicBezTo>
                  <a:pt x="532570" y="627171"/>
                  <a:pt x="556032" y="621254"/>
                  <a:pt x="566500" y="622164"/>
                </a:cubicBezTo>
                <a:cubicBezTo>
                  <a:pt x="576786" y="623074"/>
                  <a:pt x="585990" y="634229"/>
                  <a:pt x="598443" y="626261"/>
                </a:cubicBezTo>
                <a:cubicBezTo>
                  <a:pt x="605300" y="597806"/>
                  <a:pt x="587615" y="587332"/>
                  <a:pt x="572996" y="579365"/>
                </a:cubicBezTo>
                <a:cubicBezTo>
                  <a:pt x="539247" y="560925"/>
                  <a:pt x="506402" y="538615"/>
                  <a:pt x="469405" y="532013"/>
                </a:cubicBezTo>
                <a:cubicBezTo>
                  <a:pt x="456232" y="529737"/>
                  <a:pt x="488355" y="499231"/>
                  <a:pt x="494671" y="488532"/>
                </a:cubicBezTo>
                <a:cubicBezTo>
                  <a:pt x="345782" y="376071"/>
                  <a:pt x="166756" y="381762"/>
                  <a:pt x="0" y="290928"/>
                </a:cubicBezTo>
                <a:cubicBezTo>
                  <a:pt x="36817" y="273173"/>
                  <a:pt x="63887" y="286148"/>
                  <a:pt x="88973" y="288880"/>
                </a:cubicBezTo>
                <a:cubicBezTo>
                  <a:pt x="151595" y="295708"/>
                  <a:pt x="213498" y="309822"/>
                  <a:pt x="275940" y="318246"/>
                </a:cubicBezTo>
                <a:cubicBezTo>
                  <a:pt x="306620" y="322344"/>
                  <a:pt x="335134" y="337824"/>
                  <a:pt x="369424" y="313239"/>
                </a:cubicBezTo>
                <a:cubicBezTo>
                  <a:pt x="392343" y="296847"/>
                  <a:pt x="428980" y="314604"/>
                  <a:pt x="457133" y="329174"/>
                </a:cubicBezTo>
                <a:cubicBezTo>
                  <a:pt x="480414" y="341238"/>
                  <a:pt x="502612" y="344425"/>
                  <a:pt x="533474" y="329174"/>
                </a:cubicBezTo>
                <a:cubicBezTo>
                  <a:pt x="505501" y="319841"/>
                  <a:pt x="484023" y="311645"/>
                  <a:pt x="462006" y="305953"/>
                </a:cubicBezTo>
                <a:cubicBezTo>
                  <a:pt x="444501" y="301400"/>
                  <a:pt x="486189" y="282960"/>
                  <a:pt x="507484" y="285237"/>
                </a:cubicBezTo>
                <a:cubicBezTo>
                  <a:pt x="537263" y="288423"/>
                  <a:pt x="520479" y="276586"/>
                  <a:pt x="515425" y="260195"/>
                </a:cubicBezTo>
                <a:cubicBezTo>
                  <a:pt x="510012" y="242665"/>
                  <a:pt x="526074" y="237203"/>
                  <a:pt x="536180" y="240844"/>
                </a:cubicBezTo>
                <a:cubicBezTo>
                  <a:pt x="574980" y="255187"/>
                  <a:pt x="613602" y="229917"/>
                  <a:pt x="653668" y="250407"/>
                </a:cubicBezTo>
                <a:cubicBezTo>
                  <a:pt x="643561" y="199867"/>
                  <a:pt x="621723" y="177784"/>
                  <a:pt x="576064" y="170726"/>
                </a:cubicBezTo>
                <a:cubicBezTo>
                  <a:pt x="558919" y="167996"/>
                  <a:pt x="541053" y="172093"/>
                  <a:pt x="526254" y="157522"/>
                </a:cubicBezTo>
                <a:cubicBezTo>
                  <a:pt x="517771" y="149101"/>
                  <a:pt x="508207" y="139084"/>
                  <a:pt x="514884" y="123603"/>
                </a:cubicBezTo>
                <a:cubicBezTo>
                  <a:pt x="519577" y="112674"/>
                  <a:pt x="529684" y="112674"/>
                  <a:pt x="537985" y="116318"/>
                </a:cubicBezTo>
                <a:cubicBezTo>
                  <a:pt x="575162" y="132483"/>
                  <a:pt x="613963" y="138400"/>
                  <a:pt x="652764" y="144320"/>
                </a:cubicBezTo>
                <a:cubicBezTo>
                  <a:pt x="658720" y="145230"/>
                  <a:pt x="665397" y="148191"/>
                  <a:pt x="672075" y="133164"/>
                </a:cubicBezTo>
                <a:cubicBezTo>
                  <a:pt x="599526" y="108805"/>
                  <a:pt x="530585" y="74202"/>
                  <a:pt x="456051" y="60770"/>
                </a:cubicBezTo>
                <a:cubicBezTo>
                  <a:pt x="457133" y="54397"/>
                  <a:pt x="458215" y="48022"/>
                  <a:pt x="459299" y="41649"/>
                </a:cubicBezTo>
                <a:cubicBezTo>
                  <a:pt x="517591" y="50753"/>
                  <a:pt x="575884" y="59859"/>
                  <a:pt x="649515" y="71243"/>
                </a:cubicBezTo>
                <a:cubicBezTo>
                  <a:pt x="604218" y="35045"/>
                  <a:pt x="561446" y="47111"/>
                  <a:pt x="527879" y="15013"/>
                </a:cubicBezTo>
                <a:cubicBezTo>
                  <a:pt x="534195" y="2833"/>
                  <a:pt x="541820" y="-241"/>
                  <a:pt x="549716" y="15"/>
                </a:cubicBezTo>
                <a:close/>
              </a:path>
            </a:pathLst>
          </a:custGeom>
        </p:spPr>
      </p:pic>
      <p:pic>
        <p:nvPicPr>
          <p:cNvPr id="5" name="Picture 4">
            <a:extLst>
              <a:ext uri="{FF2B5EF4-FFF2-40B4-BE49-F238E27FC236}">
                <a16:creationId xmlns:a16="http://schemas.microsoft.com/office/drawing/2014/main" id="{DDA0D858-4AAD-B247-2E6F-819B2E9EC3F3}"/>
              </a:ext>
            </a:extLst>
          </p:cNvPr>
          <p:cNvPicPr>
            <a:picLocks noChangeAspect="1"/>
          </p:cNvPicPr>
          <p:nvPr/>
        </p:nvPicPr>
        <p:blipFill rotWithShape="1">
          <a:blip r:embed="rId4"/>
          <a:srcRect t="4241" b="32641"/>
          <a:stretch/>
        </p:blipFill>
        <p:spPr>
          <a:xfrm>
            <a:off x="7621024" y="-5"/>
            <a:ext cx="4579876" cy="3536502"/>
          </a:xfrm>
          <a:custGeom>
            <a:avLst/>
            <a:gdLst/>
            <a:ahLst/>
            <a:cxnLst/>
            <a:rect l="l" t="t" r="r" b="b"/>
            <a:pathLst>
              <a:path w="4579876" h="3536502">
                <a:moveTo>
                  <a:pt x="457312" y="0"/>
                </a:moveTo>
                <a:lnTo>
                  <a:pt x="4579876" y="0"/>
                </a:lnTo>
                <a:lnTo>
                  <a:pt x="4579876" y="3057029"/>
                </a:lnTo>
                <a:lnTo>
                  <a:pt x="4508441" y="3086568"/>
                </a:lnTo>
                <a:cubicBezTo>
                  <a:pt x="4391572" y="3126663"/>
                  <a:pt x="4301124" y="3221848"/>
                  <a:pt x="4183947" y="3271738"/>
                </a:cubicBezTo>
                <a:cubicBezTo>
                  <a:pt x="4099090" y="3307854"/>
                  <a:pt x="4017967" y="3354374"/>
                  <a:pt x="3930625" y="3387123"/>
                </a:cubicBezTo>
                <a:cubicBezTo>
                  <a:pt x="3723932" y="3464557"/>
                  <a:pt x="3513195" y="3526689"/>
                  <a:pt x="3290337" y="3535564"/>
                </a:cubicBezTo>
                <a:cubicBezTo>
                  <a:pt x="3106332" y="3542605"/>
                  <a:pt x="1510274" y="3535872"/>
                  <a:pt x="861903" y="2528615"/>
                </a:cubicBezTo>
                <a:cubicBezTo>
                  <a:pt x="849470" y="2523717"/>
                  <a:pt x="835485" y="2510862"/>
                  <a:pt x="831133" y="2498619"/>
                </a:cubicBezTo>
                <a:cubicBezTo>
                  <a:pt x="810307" y="2441385"/>
                  <a:pt x="759333" y="2416594"/>
                  <a:pt x="713333" y="2385682"/>
                </a:cubicBezTo>
                <a:cubicBezTo>
                  <a:pt x="672925" y="2358442"/>
                  <a:pt x="630030" y="2329978"/>
                  <a:pt x="613246" y="2284067"/>
                </a:cubicBezTo>
                <a:cubicBezTo>
                  <a:pt x="591179" y="2222855"/>
                  <a:pt x="653963" y="2273050"/>
                  <a:pt x="665465" y="2249789"/>
                </a:cubicBezTo>
                <a:cubicBezTo>
                  <a:pt x="641532" y="2217960"/>
                  <a:pt x="604543" y="2188882"/>
                  <a:pt x="594908" y="2152767"/>
                </a:cubicBezTo>
                <a:cubicBezTo>
                  <a:pt x="559787" y="2022383"/>
                  <a:pt x="483946" y="1927503"/>
                  <a:pt x="370497" y="1853742"/>
                </a:cubicBezTo>
                <a:cubicBezTo>
                  <a:pt x="337861" y="1832624"/>
                  <a:pt x="316415" y="1794059"/>
                  <a:pt x="271969" y="1787940"/>
                </a:cubicBezTo>
                <a:cubicBezTo>
                  <a:pt x="173127" y="1774472"/>
                  <a:pt x="204209" y="1669186"/>
                  <a:pt x="151990" y="1622358"/>
                </a:cubicBezTo>
                <a:cubicBezTo>
                  <a:pt x="142044" y="1613481"/>
                  <a:pt x="133031" y="1596037"/>
                  <a:pt x="134895" y="1584102"/>
                </a:cubicBezTo>
                <a:cubicBezTo>
                  <a:pt x="137691" y="1566959"/>
                  <a:pt x="149504" y="1550739"/>
                  <a:pt x="159450" y="1535435"/>
                </a:cubicBezTo>
                <a:cubicBezTo>
                  <a:pt x="169708" y="1520133"/>
                  <a:pt x="185247" y="1506664"/>
                  <a:pt x="177788" y="1486465"/>
                </a:cubicBezTo>
                <a:cubicBezTo>
                  <a:pt x="174683" y="1478202"/>
                  <a:pt x="176855" y="1449432"/>
                  <a:pt x="153856" y="1472079"/>
                </a:cubicBezTo>
                <a:cubicBezTo>
                  <a:pt x="90760" y="1534212"/>
                  <a:pt x="54082" y="1475449"/>
                  <a:pt x="0" y="1447289"/>
                </a:cubicBezTo>
                <a:cubicBezTo>
                  <a:pt x="43515" y="1418212"/>
                  <a:pt x="82677" y="1397707"/>
                  <a:pt x="89205" y="1354247"/>
                </a:cubicBezTo>
                <a:cubicBezTo>
                  <a:pt x="102570" y="1264569"/>
                  <a:pt x="159758" y="1223557"/>
                  <a:pt x="246479" y="1215599"/>
                </a:cubicBezTo>
                <a:cubicBezTo>
                  <a:pt x="214465" y="1128983"/>
                  <a:pt x="214465" y="1128983"/>
                  <a:pt x="317968" y="1117045"/>
                </a:cubicBezTo>
                <a:cubicBezTo>
                  <a:pt x="278183" y="1061955"/>
                  <a:pt x="278183" y="1047876"/>
                  <a:pt x="326362" y="1028900"/>
                </a:cubicBezTo>
                <a:cubicBezTo>
                  <a:pt x="372673" y="1010841"/>
                  <a:pt x="423957" y="1004720"/>
                  <a:pt x="466852" y="976870"/>
                </a:cubicBezTo>
                <a:cubicBezTo>
                  <a:pt x="427377" y="906475"/>
                  <a:pt x="416188" y="824756"/>
                  <a:pt x="334754" y="790475"/>
                </a:cubicBezTo>
                <a:cubicBezTo>
                  <a:pt x="322010" y="785272"/>
                  <a:pt x="313307" y="764154"/>
                  <a:pt x="321386" y="751912"/>
                </a:cubicBezTo>
                <a:cubicBezTo>
                  <a:pt x="350915" y="707534"/>
                  <a:pt x="308644" y="623365"/>
                  <a:pt x="400645" y="613877"/>
                </a:cubicBezTo>
                <a:cubicBezTo>
                  <a:pt x="412147" y="612959"/>
                  <a:pt x="422716" y="603776"/>
                  <a:pt x="413701" y="591839"/>
                </a:cubicBezTo>
                <a:cubicBezTo>
                  <a:pt x="382618" y="550216"/>
                  <a:pt x="420228" y="552969"/>
                  <a:pt x="442917" y="547767"/>
                </a:cubicBezTo>
                <a:cubicBezTo>
                  <a:pt x="470271" y="541341"/>
                  <a:pt x="501353" y="559703"/>
                  <a:pt x="526840" y="537055"/>
                </a:cubicBezTo>
                <a:cubicBezTo>
                  <a:pt x="520932" y="513181"/>
                  <a:pt x="498866" y="513487"/>
                  <a:pt x="483325" y="505836"/>
                </a:cubicBezTo>
                <a:cubicBezTo>
                  <a:pt x="437946" y="483799"/>
                  <a:pt x="400956" y="457479"/>
                  <a:pt x="398780" y="400243"/>
                </a:cubicBezTo>
                <a:cubicBezTo>
                  <a:pt x="397229" y="354028"/>
                  <a:pt x="392255" y="313323"/>
                  <a:pt x="455041" y="299242"/>
                </a:cubicBezTo>
                <a:cubicBezTo>
                  <a:pt x="481149" y="293426"/>
                  <a:pt x="473687" y="260067"/>
                  <a:pt x="458769" y="243538"/>
                </a:cubicBezTo>
                <a:cubicBezTo>
                  <a:pt x="432038" y="214157"/>
                  <a:pt x="409972" y="174981"/>
                  <a:pt x="363969" y="172227"/>
                </a:cubicBezTo>
                <a:cubicBezTo>
                  <a:pt x="335995" y="170391"/>
                  <a:pt x="314549" y="158146"/>
                  <a:pt x="292481" y="144069"/>
                </a:cubicBezTo>
                <a:cubicBezTo>
                  <a:pt x="276630" y="133966"/>
                  <a:pt x="257670" y="125398"/>
                  <a:pt x="259534" y="103668"/>
                </a:cubicBezTo>
                <a:cubicBezTo>
                  <a:pt x="261399" y="82855"/>
                  <a:pt x="279736" y="74286"/>
                  <a:pt x="298387" y="70001"/>
                </a:cubicBezTo>
                <a:cubicBezTo>
                  <a:pt x="345011" y="59672"/>
                  <a:pt x="389535" y="45726"/>
                  <a:pt x="430782" y="19902"/>
                </a:cubicBezTo>
                <a:close/>
              </a:path>
            </a:pathLst>
          </a:custGeom>
        </p:spPr>
      </p:pic>
    </p:spTree>
    <p:extLst>
      <p:ext uri="{BB962C8B-B14F-4D97-AF65-F5344CB8AC3E}">
        <p14:creationId xmlns:p14="http://schemas.microsoft.com/office/powerpoint/2010/main" val="3404611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AE5E4-7FCD-A75A-D0CF-7DC975C2D8AB}"/>
              </a:ext>
            </a:extLst>
          </p:cNvPr>
          <p:cNvSpPr>
            <a:spLocks noGrp="1"/>
          </p:cNvSpPr>
          <p:nvPr>
            <p:ph type="title"/>
          </p:nvPr>
        </p:nvSpPr>
        <p:spPr/>
        <p:txBody>
          <a:bodyPr/>
          <a:lstStyle/>
          <a:p>
            <a:r>
              <a:rPr lang="en-GB" dirty="0"/>
              <a:t>Osteomyelitis</a:t>
            </a:r>
          </a:p>
        </p:txBody>
      </p:sp>
      <p:sp>
        <p:nvSpPr>
          <p:cNvPr id="3" name="Content Placeholder 2">
            <a:extLst>
              <a:ext uri="{FF2B5EF4-FFF2-40B4-BE49-F238E27FC236}">
                <a16:creationId xmlns:a16="http://schemas.microsoft.com/office/drawing/2014/main" id="{91FC46CB-01F0-FC79-35A8-D4506DC98777}"/>
              </a:ext>
            </a:extLst>
          </p:cNvPr>
          <p:cNvSpPr>
            <a:spLocks noGrp="1"/>
          </p:cNvSpPr>
          <p:nvPr>
            <p:ph idx="1"/>
          </p:nvPr>
        </p:nvSpPr>
        <p:spPr>
          <a:xfrm>
            <a:off x="838200" y="3429000"/>
            <a:ext cx="5907374" cy="5032375"/>
          </a:xfrm>
        </p:spPr>
        <p:txBody>
          <a:bodyPr/>
          <a:lstStyle/>
          <a:p>
            <a:pPr marL="0" indent="0">
              <a:buNone/>
            </a:pPr>
            <a:r>
              <a:rPr lang="en-GB" dirty="0"/>
              <a:t>Osteomyelitis is an infection and inflammation of bone and bone marrow</a:t>
            </a:r>
          </a:p>
          <a:p>
            <a:endParaRPr lang="en-GB" dirty="0"/>
          </a:p>
        </p:txBody>
      </p:sp>
      <p:pic>
        <p:nvPicPr>
          <p:cNvPr id="4" name="Picture 3">
            <a:extLst>
              <a:ext uri="{FF2B5EF4-FFF2-40B4-BE49-F238E27FC236}">
                <a16:creationId xmlns:a16="http://schemas.microsoft.com/office/drawing/2014/main" id="{1733A9F9-6C3D-F062-365D-CE5FF8DDEE31}"/>
              </a:ext>
            </a:extLst>
          </p:cNvPr>
          <p:cNvPicPr>
            <a:picLocks noChangeAspect="1"/>
          </p:cNvPicPr>
          <p:nvPr/>
        </p:nvPicPr>
        <p:blipFill rotWithShape="1">
          <a:blip r:embed="rId2"/>
          <a:srcRect b="50000"/>
          <a:stretch/>
        </p:blipFill>
        <p:spPr>
          <a:xfrm>
            <a:off x="6745574" y="1901640"/>
            <a:ext cx="4608226" cy="4610666"/>
          </a:xfrm>
          <a:prstGeom prst="rect">
            <a:avLst/>
          </a:prstGeom>
        </p:spPr>
      </p:pic>
    </p:spTree>
    <p:extLst>
      <p:ext uri="{BB962C8B-B14F-4D97-AF65-F5344CB8AC3E}">
        <p14:creationId xmlns:p14="http://schemas.microsoft.com/office/powerpoint/2010/main" val="2430192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E33B0-C644-14E9-815D-9A852A979019}"/>
              </a:ext>
            </a:extLst>
          </p:cNvPr>
          <p:cNvSpPr>
            <a:spLocks noGrp="1"/>
          </p:cNvSpPr>
          <p:nvPr>
            <p:ph type="title"/>
          </p:nvPr>
        </p:nvSpPr>
        <p:spPr/>
        <p:txBody>
          <a:bodyPr/>
          <a:lstStyle/>
          <a:p>
            <a:r>
              <a:rPr lang="en-GB" dirty="0"/>
              <a:t>Osteomyelitis</a:t>
            </a:r>
          </a:p>
        </p:txBody>
      </p:sp>
      <p:sp>
        <p:nvSpPr>
          <p:cNvPr id="3" name="Content Placeholder 2">
            <a:extLst>
              <a:ext uri="{FF2B5EF4-FFF2-40B4-BE49-F238E27FC236}">
                <a16:creationId xmlns:a16="http://schemas.microsoft.com/office/drawing/2014/main" id="{29EDE0DC-4176-A761-3232-203756418209}"/>
              </a:ext>
            </a:extLst>
          </p:cNvPr>
          <p:cNvSpPr>
            <a:spLocks noGrp="1"/>
          </p:cNvSpPr>
          <p:nvPr>
            <p:ph idx="1"/>
          </p:nvPr>
        </p:nvSpPr>
        <p:spPr/>
        <p:txBody>
          <a:bodyPr/>
          <a:lstStyle/>
          <a:p>
            <a:pPr marL="0" indent="0">
              <a:buNone/>
            </a:pPr>
            <a:r>
              <a:rPr lang="en-GB" dirty="0" err="1"/>
              <a:t>Clasification</a:t>
            </a:r>
            <a:endParaRPr lang="en-GB" dirty="0"/>
          </a:p>
          <a:p>
            <a:r>
              <a:rPr lang="en-GB" dirty="0"/>
              <a:t>Acute</a:t>
            </a:r>
          </a:p>
          <a:p>
            <a:pPr lvl="1"/>
            <a:r>
              <a:rPr lang="en-GB" dirty="0"/>
              <a:t>Withing 2 weeks</a:t>
            </a:r>
          </a:p>
          <a:p>
            <a:pPr lvl="1"/>
            <a:r>
              <a:rPr lang="en-GB" dirty="0"/>
              <a:t>Usually with general symptoms, fever, weakness </a:t>
            </a:r>
          </a:p>
          <a:p>
            <a:r>
              <a:rPr lang="en-GB" dirty="0"/>
              <a:t>Subacute</a:t>
            </a:r>
          </a:p>
          <a:p>
            <a:pPr lvl="1"/>
            <a:r>
              <a:rPr lang="en-GB" dirty="0"/>
              <a:t>Within one to several months</a:t>
            </a:r>
          </a:p>
          <a:p>
            <a:pPr lvl="1"/>
            <a:r>
              <a:rPr lang="en-GB" dirty="0"/>
              <a:t>Usually occurs in children</a:t>
            </a:r>
          </a:p>
          <a:p>
            <a:r>
              <a:rPr lang="en-GB" dirty="0"/>
              <a:t>Chronic</a:t>
            </a:r>
          </a:p>
          <a:p>
            <a:pPr lvl="1"/>
            <a:r>
              <a:rPr lang="en-GB" dirty="0"/>
              <a:t>After several months </a:t>
            </a:r>
          </a:p>
        </p:txBody>
      </p:sp>
    </p:spTree>
    <p:extLst>
      <p:ext uri="{BB962C8B-B14F-4D97-AF65-F5344CB8AC3E}">
        <p14:creationId xmlns:p14="http://schemas.microsoft.com/office/powerpoint/2010/main" val="2430462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454E-CB16-7656-5B92-42113B44122D}"/>
              </a:ext>
            </a:extLst>
          </p:cNvPr>
          <p:cNvSpPr>
            <a:spLocks noGrp="1"/>
          </p:cNvSpPr>
          <p:nvPr>
            <p:ph type="title"/>
          </p:nvPr>
        </p:nvSpPr>
        <p:spPr/>
        <p:txBody>
          <a:bodyPr/>
          <a:lstStyle/>
          <a:p>
            <a:r>
              <a:rPr lang="en-GB" dirty="0"/>
              <a:t>Osteomyelitis</a:t>
            </a:r>
          </a:p>
        </p:txBody>
      </p:sp>
      <p:sp>
        <p:nvSpPr>
          <p:cNvPr id="3" name="Content Placeholder 2">
            <a:extLst>
              <a:ext uri="{FF2B5EF4-FFF2-40B4-BE49-F238E27FC236}">
                <a16:creationId xmlns:a16="http://schemas.microsoft.com/office/drawing/2014/main" id="{736FA8C4-0922-1118-9B7A-736137427BE1}"/>
              </a:ext>
            </a:extLst>
          </p:cNvPr>
          <p:cNvSpPr>
            <a:spLocks noGrp="1"/>
          </p:cNvSpPr>
          <p:nvPr>
            <p:ph idx="1"/>
          </p:nvPr>
        </p:nvSpPr>
        <p:spPr/>
        <p:txBody>
          <a:bodyPr/>
          <a:lstStyle/>
          <a:p>
            <a:r>
              <a:rPr lang="en-GB" dirty="0"/>
              <a:t>Incidence</a:t>
            </a:r>
          </a:p>
          <a:p>
            <a:pPr lvl="1"/>
            <a:r>
              <a:rPr lang="en-GB" dirty="0"/>
              <a:t>Exact incidence in unknown</a:t>
            </a:r>
          </a:p>
          <a:p>
            <a:r>
              <a:rPr lang="en-GB" dirty="0"/>
              <a:t>Localisation</a:t>
            </a:r>
          </a:p>
          <a:p>
            <a:pPr lvl="1"/>
            <a:r>
              <a:rPr lang="en-GB" dirty="0"/>
              <a:t>Spine and ribs in dialysed patients</a:t>
            </a:r>
          </a:p>
          <a:p>
            <a:pPr lvl="1"/>
            <a:r>
              <a:rPr lang="en-GB" dirty="0"/>
              <a:t>Medial or lateral clavicle in IV drug addicts</a:t>
            </a:r>
          </a:p>
          <a:p>
            <a:pPr lvl="1"/>
            <a:r>
              <a:rPr lang="en-GB" dirty="0"/>
              <a:t>Foot and decubitus ulcers in diabetics</a:t>
            </a:r>
          </a:p>
          <a:p>
            <a:pPr marL="0" indent="0">
              <a:buNone/>
            </a:pPr>
            <a:endParaRPr lang="en-GB" dirty="0"/>
          </a:p>
        </p:txBody>
      </p:sp>
    </p:spTree>
    <p:extLst>
      <p:ext uri="{BB962C8B-B14F-4D97-AF65-F5344CB8AC3E}">
        <p14:creationId xmlns:p14="http://schemas.microsoft.com/office/powerpoint/2010/main" val="2625986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521D6-D516-FA44-53FA-6C8C3970C1C5}"/>
              </a:ext>
            </a:extLst>
          </p:cNvPr>
          <p:cNvSpPr>
            <a:spLocks noGrp="1"/>
          </p:cNvSpPr>
          <p:nvPr>
            <p:ph type="title"/>
          </p:nvPr>
        </p:nvSpPr>
        <p:spPr/>
        <p:txBody>
          <a:bodyPr/>
          <a:lstStyle/>
          <a:p>
            <a:r>
              <a:rPr lang="en-GB" dirty="0"/>
              <a:t>Osteomyelitis</a:t>
            </a:r>
          </a:p>
        </p:txBody>
      </p:sp>
      <p:sp>
        <p:nvSpPr>
          <p:cNvPr id="3" name="Content Placeholder 2">
            <a:extLst>
              <a:ext uri="{FF2B5EF4-FFF2-40B4-BE49-F238E27FC236}">
                <a16:creationId xmlns:a16="http://schemas.microsoft.com/office/drawing/2014/main" id="{E437057D-79DF-3435-2953-B22A6EBBAE01}"/>
              </a:ext>
            </a:extLst>
          </p:cNvPr>
          <p:cNvSpPr>
            <a:spLocks noGrp="1"/>
          </p:cNvSpPr>
          <p:nvPr>
            <p:ph idx="1"/>
          </p:nvPr>
        </p:nvSpPr>
        <p:spPr/>
        <p:txBody>
          <a:bodyPr/>
          <a:lstStyle/>
          <a:p>
            <a:r>
              <a:rPr lang="en-GB" dirty="0"/>
              <a:t>Risk factors</a:t>
            </a:r>
          </a:p>
          <a:p>
            <a:pPr lvl="1"/>
            <a:r>
              <a:rPr lang="en-GB" dirty="0"/>
              <a:t>Recent trauma or surgery</a:t>
            </a:r>
          </a:p>
          <a:p>
            <a:pPr lvl="1"/>
            <a:r>
              <a:rPr lang="en-GB" dirty="0"/>
              <a:t>Immunocompromised patients</a:t>
            </a:r>
          </a:p>
          <a:p>
            <a:pPr lvl="1"/>
            <a:r>
              <a:rPr lang="en-GB" dirty="0"/>
              <a:t>IV drug use</a:t>
            </a:r>
          </a:p>
          <a:p>
            <a:pPr lvl="1"/>
            <a:r>
              <a:rPr lang="en-GB" dirty="0"/>
              <a:t>Poor vascular supply</a:t>
            </a:r>
          </a:p>
          <a:p>
            <a:pPr lvl="1"/>
            <a:r>
              <a:rPr lang="en-GB" dirty="0"/>
              <a:t>Systemic condition (diabetes…)</a:t>
            </a:r>
          </a:p>
          <a:p>
            <a:pPr lvl="1"/>
            <a:r>
              <a:rPr lang="en-GB" dirty="0"/>
              <a:t>Peripheral neuropathy </a:t>
            </a:r>
          </a:p>
        </p:txBody>
      </p:sp>
    </p:spTree>
    <p:extLst>
      <p:ext uri="{BB962C8B-B14F-4D97-AF65-F5344CB8AC3E}">
        <p14:creationId xmlns:p14="http://schemas.microsoft.com/office/powerpoint/2010/main" val="2213268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427AF5F-9A0E-42B7-A252-FD64C9885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CE773F-EAD7-FAAE-8260-0A13151D1CB9}"/>
              </a:ext>
            </a:extLst>
          </p:cNvPr>
          <p:cNvSpPr>
            <a:spLocks noGrp="1"/>
          </p:cNvSpPr>
          <p:nvPr>
            <p:ph type="title"/>
          </p:nvPr>
        </p:nvSpPr>
        <p:spPr>
          <a:xfrm>
            <a:off x="838200" y="365125"/>
            <a:ext cx="10515600" cy="1306443"/>
          </a:xfrm>
        </p:spPr>
        <p:txBody>
          <a:bodyPr>
            <a:normAutofit/>
          </a:bodyPr>
          <a:lstStyle/>
          <a:p>
            <a:r>
              <a:rPr lang="en-GB" sz="4000" dirty="0"/>
              <a:t>Osteomyelitis</a:t>
            </a:r>
          </a:p>
        </p:txBody>
      </p:sp>
      <p:sp>
        <p:nvSpPr>
          <p:cNvPr id="3" name="Content Placeholder 2">
            <a:extLst>
              <a:ext uri="{FF2B5EF4-FFF2-40B4-BE49-F238E27FC236}">
                <a16:creationId xmlns:a16="http://schemas.microsoft.com/office/drawing/2014/main" id="{1B4396BF-2D93-E913-49D5-FB287837D129}"/>
              </a:ext>
            </a:extLst>
          </p:cNvPr>
          <p:cNvSpPr>
            <a:spLocks noGrp="1"/>
          </p:cNvSpPr>
          <p:nvPr>
            <p:ph idx="1"/>
          </p:nvPr>
        </p:nvSpPr>
        <p:spPr>
          <a:xfrm>
            <a:off x="838200" y="1825625"/>
            <a:ext cx="4152774" cy="4303464"/>
          </a:xfrm>
        </p:spPr>
        <p:txBody>
          <a:bodyPr>
            <a:normAutofit/>
          </a:bodyPr>
          <a:lstStyle/>
          <a:p>
            <a:r>
              <a:rPr lang="en-GB" sz="1700"/>
              <a:t>Pathophsiology</a:t>
            </a:r>
          </a:p>
          <a:p>
            <a:pPr lvl="1"/>
            <a:r>
              <a:rPr lang="en-GB" sz="1700"/>
              <a:t>Mechanism of spread</a:t>
            </a:r>
          </a:p>
          <a:p>
            <a:pPr lvl="2"/>
            <a:r>
              <a:rPr lang="en-GB" sz="1700"/>
              <a:t>Hematogenous </a:t>
            </a:r>
          </a:p>
          <a:p>
            <a:pPr lvl="3"/>
            <a:r>
              <a:rPr lang="en-GB" sz="1700"/>
              <a:t>most common in children</a:t>
            </a:r>
          </a:p>
          <a:p>
            <a:pPr lvl="2"/>
            <a:r>
              <a:rPr lang="en-GB" sz="1700"/>
              <a:t>Contagious spread</a:t>
            </a:r>
          </a:p>
          <a:p>
            <a:pPr lvl="3"/>
            <a:r>
              <a:rPr lang="en-GB" sz="1700"/>
              <a:t>Associated with previous surgery, trauma, wounds or poor vascularity</a:t>
            </a:r>
          </a:p>
          <a:p>
            <a:pPr lvl="2"/>
            <a:r>
              <a:rPr lang="en-GB" sz="1700"/>
              <a:t>Direct inoculation</a:t>
            </a:r>
          </a:p>
          <a:p>
            <a:pPr lvl="3"/>
            <a:r>
              <a:rPr lang="en-GB" sz="1700"/>
              <a:t>Penetrating injuries</a:t>
            </a:r>
          </a:p>
          <a:p>
            <a:pPr lvl="3"/>
            <a:r>
              <a:rPr lang="en-GB" sz="1700"/>
              <a:t>Open fractures</a:t>
            </a:r>
          </a:p>
          <a:p>
            <a:pPr lvl="3"/>
            <a:r>
              <a:rPr lang="en-GB" sz="1700"/>
              <a:t>Surgical contamination </a:t>
            </a:r>
          </a:p>
        </p:txBody>
      </p:sp>
      <p:pic>
        <p:nvPicPr>
          <p:cNvPr id="8" name="Picture 7">
            <a:extLst>
              <a:ext uri="{FF2B5EF4-FFF2-40B4-BE49-F238E27FC236}">
                <a16:creationId xmlns:a16="http://schemas.microsoft.com/office/drawing/2014/main" id="{AFE32370-F2BC-FA09-3697-7E9B55C80FC0}"/>
              </a:ext>
            </a:extLst>
          </p:cNvPr>
          <p:cNvPicPr>
            <a:picLocks noChangeAspect="1"/>
          </p:cNvPicPr>
          <p:nvPr/>
        </p:nvPicPr>
        <p:blipFill>
          <a:blip r:embed="rId2"/>
          <a:stretch>
            <a:fillRect/>
          </a:stretch>
        </p:blipFill>
        <p:spPr>
          <a:xfrm>
            <a:off x="6094475" y="149902"/>
            <a:ext cx="5143500" cy="6858000"/>
          </a:xfrm>
          <a:prstGeom prst="rect">
            <a:avLst/>
          </a:prstGeom>
        </p:spPr>
      </p:pic>
    </p:spTree>
    <p:extLst>
      <p:ext uri="{BB962C8B-B14F-4D97-AF65-F5344CB8AC3E}">
        <p14:creationId xmlns:p14="http://schemas.microsoft.com/office/powerpoint/2010/main" val="3503210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663DB-1ECE-E389-D7AB-8930C7E0E5CB}"/>
              </a:ext>
            </a:extLst>
          </p:cNvPr>
          <p:cNvSpPr>
            <a:spLocks noGrp="1"/>
          </p:cNvSpPr>
          <p:nvPr>
            <p:ph type="title"/>
          </p:nvPr>
        </p:nvSpPr>
        <p:spPr/>
        <p:txBody>
          <a:bodyPr/>
          <a:lstStyle/>
          <a:p>
            <a:r>
              <a:rPr lang="en-GB" sz="4400" dirty="0"/>
              <a:t>Osteomyelitis</a:t>
            </a:r>
            <a:endParaRPr lang="en-GB" dirty="0"/>
          </a:p>
        </p:txBody>
      </p:sp>
      <p:graphicFrame>
        <p:nvGraphicFramePr>
          <p:cNvPr id="4" name="Content Placeholder 3">
            <a:extLst>
              <a:ext uri="{FF2B5EF4-FFF2-40B4-BE49-F238E27FC236}">
                <a16:creationId xmlns:a16="http://schemas.microsoft.com/office/drawing/2014/main" id="{BFC58705-9996-0DF4-8E82-8B2701716641}"/>
              </a:ext>
            </a:extLst>
          </p:cNvPr>
          <p:cNvGraphicFramePr>
            <a:graphicFrameLocks noGrp="1"/>
          </p:cNvGraphicFramePr>
          <p:nvPr>
            <p:ph idx="1"/>
            <p:extLst>
              <p:ext uri="{D42A27DB-BD31-4B8C-83A1-F6EECF244321}">
                <p14:modId xmlns:p14="http://schemas.microsoft.com/office/powerpoint/2010/main" val="3569773839"/>
              </p:ext>
            </p:extLst>
          </p:nvPr>
        </p:nvGraphicFramePr>
        <p:xfrm>
          <a:off x="1050119" y="1562436"/>
          <a:ext cx="6385002" cy="4930439"/>
        </p:xfrm>
        <a:graphic>
          <a:graphicData uri="http://schemas.openxmlformats.org/drawingml/2006/table">
            <a:tbl>
              <a:tblPr/>
              <a:tblGrid>
                <a:gridCol w="3192501">
                  <a:extLst>
                    <a:ext uri="{9D8B030D-6E8A-4147-A177-3AD203B41FA5}">
                      <a16:colId xmlns:a16="http://schemas.microsoft.com/office/drawing/2014/main" val="485841811"/>
                    </a:ext>
                  </a:extLst>
                </a:gridCol>
                <a:gridCol w="3192501">
                  <a:extLst>
                    <a:ext uri="{9D8B030D-6E8A-4147-A177-3AD203B41FA5}">
                      <a16:colId xmlns:a16="http://schemas.microsoft.com/office/drawing/2014/main" val="761602563"/>
                    </a:ext>
                  </a:extLst>
                </a:gridCol>
              </a:tblGrid>
              <a:tr h="409023">
                <a:tc gridSpan="2">
                  <a:txBody>
                    <a:bodyPr/>
                    <a:lstStyle/>
                    <a:p>
                      <a:pPr marL="0" indent="0" algn="ctr" fontAlgn="base">
                        <a:buFont typeface="Arial" panose="020B0604020202020204" pitchFamily="34" charset="0"/>
                        <a:buNone/>
                      </a:pPr>
                      <a:endParaRPr lang="en-GB" sz="1800" dirty="0">
                        <a:effectLst/>
                      </a:endParaRPr>
                    </a:p>
                  </a:txBody>
                  <a:tcPr marL="46688" marR="46688" marT="46688" marB="46688"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DFEAFB"/>
                    </a:solidFill>
                  </a:tcPr>
                </a:tc>
                <a:tc hMerge="1">
                  <a:txBody>
                    <a:bodyPr/>
                    <a:lstStyle/>
                    <a:p>
                      <a:endParaRPr lang="en-GB"/>
                    </a:p>
                  </a:txBody>
                  <a:tcPr/>
                </a:tc>
                <a:extLst>
                  <a:ext uri="{0D108BD9-81ED-4DB2-BD59-A6C34878D82A}">
                    <a16:rowId xmlns:a16="http://schemas.microsoft.com/office/drawing/2014/main" val="722748860"/>
                  </a:ext>
                </a:extLst>
              </a:tr>
              <a:tr h="977778">
                <a:tc>
                  <a:txBody>
                    <a:bodyPr/>
                    <a:lstStyle/>
                    <a:p>
                      <a:pPr algn="l" fontAlgn="base">
                        <a:buFont typeface="Arial" panose="020B0604020202020204" pitchFamily="34" charset="0"/>
                        <a:buNone/>
                      </a:pPr>
                      <a:r>
                        <a:rPr lang="en-GB" sz="1800" dirty="0">
                          <a:effectLst/>
                        </a:rPr>
                        <a:t>Newborns</a:t>
                      </a:r>
                    </a:p>
                    <a:p>
                      <a:pPr algn="l" fontAlgn="base">
                        <a:buFont typeface="Arial" panose="020B0604020202020204" pitchFamily="34" charset="0"/>
                        <a:buNone/>
                      </a:pPr>
                      <a:r>
                        <a:rPr lang="en-GB" sz="1800" dirty="0">
                          <a:effectLst/>
                        </a:rPr>
                        <a:t>(younger than 4 </a:t>
                      </a:r>
                      <a:r>
                        <a:rPr lang="en-GB" sz="1800" dirty="0" err="1">
                          <a:effectLst/>
                        </a:rPr>
                        <a:t>mo</a:t>
                      </a:r>
                      <a:r>
                        <a:rPr lang="en-GB" sz="1800" dirty="0">
                          <a:effectLst/>
                        </a:rPr>
                        <a:t>)</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None/>
                      </a:pPr>
                      <a:r>
                        <a:rPr lang="en-GB" sz="1800" dirty="0">
                          <a:effectLst/>
                        </a:rPr>
                        <a:t>S. aureus, Enterobacter species, group A and B Streptococcus species</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extLst>
                  <a:ext uri="{0D108BD9-81ED-4DB2-BD59-A6C34878D82A}">
                    <a16:rowId xmlns:a16="http://schemas.microsoft.com/office/drawing/2014/main" val="3126344076"/>
                  </a:ext>
                </a:extLst>
              </a:tr>
              <a:tr h="1282930">
                <a:tc>
                  <a:txBody>
                    <a:bodyPr/>
                    <a:lstStyle/>
                    <a:p>
                      <a:pPr algn="l" fontAlgn="base">
                        <a:buFont typeface="Arial" panose="020B0604020202020204" pitchFamily="34" charset="0"/>
                        <a:buNone/>
                      </a:pPr>
                      <a:r>
                        <a:rPr lang="en-GB" sz="1800">
                          <a:effectLst/>
                        </a:rPr>
                        <a:t>Children</a:t>
                      </a:r>
                    </a:p>
                    <a:p>
                      <a:pPr algn="l" fontAlgn="base">
                        <a:buFont typeface="Arial" panose="020B0604020202020204" pitchFamily="34" charset="0"/>
                        <a:buNone/>
                      </a:pPr>
                      <a:r>
                        <a:rPr lang="en-GB" sz="1800">
                          <a:effectLst/>
                        </a:rPr>
                        <a:t>(aged 4 mo to 4 y)</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None/>
                      </a:pPr>
                      <a:r>
                        <a:rPr lang="en-GB" sz="1800" dirty="0">
                          <a:effectLst/>
                        </a:rPr>
                        <a:t>S. aureus, group A Streptococcus species, </a:t>
                      </a:r>
                      <a:r>
                        <a:rPr lang="en-GB" sz="1800" dirty="0" err="1">
                          <a:effectLst/>
                        </a:rPr>
                        <a:t>Kingella</a:t>
                      </a:r>
                      <a:r>
                        <a:rPr lang="en-GB" sz="1800" dirty="0">
                          <a:effectLst/>
                        </a:rPr>
                        <a:t> </a:t>
                      </a:r>
                      <a:r>
                        <a:rPr lang="en-GB" sz="1800" dirty="0" err="1">
                          <a:effectLst/>
                        </a:rPr>
                        <a:t>kingae</a:t>
                      </a:r>
                      <a:r>
                        <a:rPr lang="en-GB" sz="1800" dirty="0">
                          <a:effectLst/>
                        </a:rPr>
                        <a:t>, and Enterobacter species</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extLst>
                  <a:ext uri="{0D108BD9-81ED-4DB2-BD59-A6C34878D82A}">
                    <a16:rowId xmlns:a16="http://schemas.microsoft.com/office/drawing/2014/main" val="48175128"/>
                  </a:ext>
                </a:extLst>
              </a:tr>
              <a:tr h="1282930">
                <a:tc>
                  <a:txBody>
                    <a:bodyPr/>
                    <a:lstStyle/>
                    <a:p>
                      <a:pPr algn="l" fontAlgn="base">
                        <a:buFont typeface="Arial" panose="020B0604020202020204" pitchFamily="34" charset="0"/>
                        <a:buNone/>
                      </a:pPr>
                      <a:r>
                        <a:rPr lang="en-GB" sz="1800">
                          <a:effectLst/>
                        </a:rPr>
                        <a:t>Children, adolescents</a:t>
                      </a:r>
                    </a:p>
                    <a:p>
                      <a:pPr algn="l" fontAlgn="base">
                        <a:buFont typeface="Arial" panose="020B0604020202020204" pitchFamily="34" charset="0"/>
                        <a:buNone/>
                      </a:pPr>
                      <a:r>
                        <a:rPr lang="en-GB" sz="1800">
                          <a:effectLst/>
                        </a:rPr>
                        <a:t>(aged 4 y to adult)</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None/>
                      </a:pPr>
                      <a:r>
                        <a:rPr lang="en-GB" sz="1800" dirty="0">
                          <a:effectLst/>
                        </a:rPr>
                        <a:t>S. aureus (80%), group A Streptococcus species, H. influenzae, and Enterobacter species</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extLst>
                  <a:ext uri="{0D108BD9-81ED-4DB2-BD59-A6C34878D82A}">
                    <a16:rowId xmlns:a16="http://schemas.microsoft.com/office/drawing/2014/main" val="883669115"/>
                  </a:ext>
                </a:extLst>
              </a:tr>
              <a:tr h="977778">
                <a:tc>
                  <a:txBody>
                    <a:bodyPr/>
                    <a:lstStyle/>
                    <a:p>
                      <a:pPr algn="l" fontAlgn="base">
                        <a:buFont typeface="Arial" panose="020B0604020202020204" pitchFamily="34" charset="0"/>
                        <a:buNone/>
                      </a:pPr>
                      <a:r>
                        <a:rPr lang="en-GB" sz="1800">
                          <a:effectLst/>
                        </a:rPr>
                        <a:t>Adult</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tc>
                  <a:txBody>
                    <a:bodyPr/>
                    <a:lstStyle/>
                    <a:p>
                      <a:pPr algn="l" fontAlgn="base">
                        <a:buFont typeface="Arial" panose="020B0604020202020204" pitchFamily="34" charset="0"/>
                        <a:buNone/>
                      </a:pPr>
                      <a:r>
                        <a:rPr lang="en-GB" sz="1800" dirty="0">
                          <a:effectLst/>
                        </a:rPr>
                        <a:t>S. aureus and occasionally Enterobacter or Streptococcus species</a:t>
                      </a:r>
                    </a:p>
                  </a:txBody>
                  <a:tcPr marL="28013" marR="28013" marT="28013" marB="28013" anchor="ctr">
                    <a:lnL w="9525" cap="flat" cmpd="sng" algn="ctr">
                      <a:solidFill>
                        <a:srgbClr val="DFEAFB"/>
                      </a:solidFill>
                      <a:prstDash val="solid"/>
                      <a:round/>
                      <a:headEnd type="none" w="med" len="med"/>
                      <a:tailEnd type="none" w="med" len="med"/>
                    </a:lnL>
                    <a:lnR w="9525" cap="flat" cmpd="sng" algn="ctr">
                      <a:solidFill>
                        <a:srgbClr val="DFEAFB"/>
                      </a:solidFill>
                      <a:prstDash val="solid"/>
                      <a:round/>
                      <a:headEnd type="none" w="med" len="med"/>
                      <a:tailEnd type="none" w="med" len="med"/>
                    </a:lnR>
                    <a:lnT w="9525" cap="flat" cmpd="sng" algn="ctr">
                      <a:solidFill>
                        <a:srgbClr val="DFEAFB"/>
                      </a:solidFill>
                      <a:prstDash val="solid"/>
                      <a:round/>
                      <a:headEnd type="none" w="med" len="med"/>
                      <a:tailEnd type="none" w="med" len="med"/>
                    </a:lnT>
                    <a:lnB w="9525" cap="flat" cmpd="sng" algn="ctr">
                      <a:solidFill>
                        <a:srgbClr val="DFEAFB"/>
                      </a:solidFill>
                      <a:prstDash val="solid"/>
                      <a:round/>
                      <a:headEnd type="none" w="med" len="med"/>
                      <a:tailEnd type="none" w="med" len="med"/>
                    </a:lnB>
                    <a:solidFill>
                      <a:srgbClr val="FFFFFF"/>
                    </a:solidFill>
                  </a:tcPr>
                </a:tc>
                <a:extLst>
                  <a:ext uri="{0D108BD9-81ED-4DB2-BD59-A6C34878D82A}">
                    <a16:rowId xmlns:a16="http://schemas.microsoft.com/office/drawing/2014/main" val="3998117593"/>
                  </a:ext>
                </a:extLst>
              </a:tr>
            </a:tbl>
          </a:graphicData>
        </a:graphic>
      </p:graphicFrame>
      <p:pic>
        <p:nvPicPr>
          <p:cNvPr id="5" name="Picture 4">
            <a:extLst>
              <a:ext uri="{FF2B5EF4-FFF2-40B4-BE49-F238E27FC236}">
                <a16:creationId xmlns:a16="http://schemas.microsoft.com/office/drawing/2014/main" id="{061D3215-74F8-3D1E-76AE-F715373B0F0A}"/>
              </a:ext>
            </a:extLst>
          </p:cNvPr>
          <p:cNvPicPr>
            <a:picLocks noChangeAspect="1"/>
          </p:cNvPicPr>
          <p:nvPr/>
        </p:nvPicPr>
        <p:blipFill>
          <a:blip r:embed="rId2"/>
          <a:stretch>
            <a:fillRect/>
          </a:stretch>
        </p:blipFill>
        <p:spPr>
          <a:xfrm>
            <a:off x="8100387" y="2188926"/>
            <a:ext cx="5122753" cy="3837120"/>
          </a:xfrm>
          <a:prstGeom prst="rect">
            <a:avLst/>
          </a:prstGeom>
        </p:spPr>
      </p:pic>
    </p:spTree>
    <p:extLst>
      <p:ext uri="{BB962C8B-B14F-4D97-AF65-F5344CB8AC3E}">
        <p14:creationId xmlns:p14="http://schemas.microsoft.com/office/powerpoint/2010/main" val="4204636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9E115D7-68EB-4590-9BD1-A56D94144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DFFD21E-F0D2-D276-892D-E81807E7AB0D}"/>
              </a:ext>
            </a:extLst>
          </p:cNvPr>
          <p:cNvSpPr>
            <a:spLocks noGrp="1"/>
          </p:cNvSpPr>
          <p:nvPr>
            <p:ph type="title"/>
          </p:nvPr>
        </p:nvSpPr>
        <p:spPr>
          <a:xfrm>
            <a:off x="841248" y="556996"/>
            <a:ext cx="5344742" cy="1670984"/>
          </a:xfrm>
        </p:spPr>
        <p:txBody>
          <a:bodyPr anchor="b">
            <a:normAutofit/>
          </a:bodyPr>
          <a:lstStyle/>
          <a:p>
            <a:r>
              <a:rPr lang="en-GB" sz="4000" dirty="0"/>
              <a:t>Osteomyelitis</a:t>
            </a:r>
          </a:p>
        </p:txBody>
      </p:sp>
      <p:sp>
        <p:nvSpPr>
          <p:cNvPr id="3" name="Content Placeholder 2">
            <a:extLst>
              <a:ext uri="{FF2B5EF4-FFF2-40B4-BE49-F238E27FC236}">
                <a16:creationId xmlns:a16="http://schemas.microsoft.com/office/drawing/2014/main" id="{52D4DD7A-6E0E-D834-1D44-1C78E2DAEFE8}"/>
              </a:ext>
            </a:extLst>
          </p:cNvPr>
          <p:cNvSpPr>
            <a:spLocks noGrp="1"/>
          </p:cNvSpPr>
          <p:nvPr>
            <p:ph idx="1"/>
          </p:nvPr>
        </p:nvSpPr>
        <p:spPr>
          <a:xfrm>
            <a:off x="841248" y="2399719"/>
            <a:ext cx="5344742" cy="3717942"/>
          </a:xfrm>
        </p:spPr>
        <p:txBody>
          <a:bodyPr>
            <a:normAutofit/>
          </a:bodyPr>
          <a:lstStyle/>
          <a:p>
            <a:pPr marL="0" indent="0">
              <a:buNone/>
            </a:pPr>
            <a:r>
              <a:rPr lang="en-GB" sz="2000"/>
              <a:t>Cierny-Mader</a:t>
            </a:r>
            <a:r>
              <a:rPr lang="en-GB" sz="2000" dirty="0"/>
              <a:t> classification</a:t>
            </a:r>
          </a:p>
          <a:p>
            <a:pPr marL="0" indent="0">
              <a:buNone/>
            </a:pPr>
            <a:endParaRPr lang="en-GB" sz="2000" dirty="0"/>
          </a:p>
          <a:p>
            <a:pPr marL="0" indent="0">
              <a:buNone/>
            </a:pPr>
            <a:r>
              <a:rPr lang="en-GB" sz="2000" dirty="0"/>
              <a:t>Stage 1 – Medullary</a:t>
            </a:r>
          </a:p>
          <a:p>
            <a:pPr marL="0" indent="0">
              <a:buNone/>
            </a:pPr>
            <a:r>
              <a:rPr lang="en-GB" sz="2000" dirty="0"/>
              <a:t>Stage 2 – Superficial</a:t>
            </a:r>
          </a:p>
          <a:p>
            <a:pPr marL="0" indent="0">
              <a:buNone/>
            </a:pPr>
            <a:r>
              <a:rPr lang="en-GB" sz="2000" dirty="0"/>
              <a:t>Stage 3 – Localized</a:t>
            </a:r>
          </a:p>
          <a:p>
            <a:pPr marL="0" indent="0">
              <a:buNone/>
            </a:pPr>
            <a:r>
              <a:rPr lang="en-GB" sz="2000" dirty="0"/>
              <a:t>Stage 4 - Diffuse </a:t>
            </a:r>
          </a:p>
        </p:txBody>
      </p:sp>
      <p:pic>
        <p:nvPicPr>
          <p:cNvPr id="7" name="Picture 6" descr="A circular object with a blue line&#10;&#10;Description automatically generated with medium confidence">
            <a:extLst>
              <a:ext uri="{FF2B5EF4-FFF2-40B4-BE49-F238E27FC236}">
                <a16:creationId xmlns:a16="http://schemas.microsoft.com/office/drawing/2014/main" id="{BE0218A1-9577-0015-8696-39EE1274FBB6}"/>
              </a:ext>
            </a:extLst>
          </p:cNvPr>
          <p:cNvPicPr>
            <a:picLocks noChangeAspect="1"/>
          </p:cNvPicPr>
          <p:nvPr/>
        </p:nvPicPr>
        <p:blipFill rotWithShape="1">
          <a:blip r:embed="rId2"/>
          <a:srcRect t="4239" r="3" b="12426"/>
          <a:stretch/>
        </p:blipFill>
        <p:spPr>
          <a:xfrm>
            <a:off x="6635845" y="939027"/>
            <a:ext cx="2602663" cy="2407584"/>
          </a:xfrm>
          <a:prstGeom prst="rect">
            <a:avLst/>
          </a:prstGeom>
        </p:spPr>
      </p:pic>
      <p:pic>
        <p:nvPicPr>
          <p:cNvPr id="6" name="Picture 5" descr="A drawing of a blue object&#10;&#10;Description automatically generated with medium confidence">
            <a:extLst>
              <a:ext uri="{FF2B5EF4-FFF2-40B4-BE49-F238E27FC236}">
                <a16:creationId xmlns:a16="http://schemas.microsoft.com/office/drawing/2014/main" id="{F62A5251-A0B7-B5E7-8DF8-1EDE3DE2A515}"/>
              </a:ext>
            </a:extLst>
          </p:cNvPr>
          <p:cNvPicPr>
            <a:picLocks noChangeAspect="1"/>
          </p:cNvPicPr>
          <p:nvPr/>
        </p:nvPicPr>
        <p:blipFill rotWithShape="1">
          <a:blip r:embed="rId3"/>
          <a:srcRect l="9848" r="8035" b="2"/>
          <a:stretch/>
        </p:blipFill>
        <p:spPr>
          <a:xfrm>
            <a:off x="9612724" y="563815"/>
            <a:ext cx="2152077" cy="2782797"/>
          </a:xfrm>
          <a:prstGeom prst="rect">
            <a:avLst/>
          </a:prstGeom>
        </p:spPr>
      </p:pic>
      <p:pic>
        <p:nvPicPr>
          <p:cNvPr id="5" name="Picture 4" descr="A drawing of a cross section&#10;&#10;Description automatically generated">
            <a:extLst>
              <a:ext uri="{FF2B5EF4-FFF2-40B4-BE49-F238E27FC236}">
                <a16:creationId xmlns:a16="http://schemas.microsoft.com/office/drawing/2014/main" id="{27115050-C59F-CE06-C5BE-8C13635AC833}"/>
              </a:ext>
            </a:extLst>
          </p:cNvPr>
          <p:cNvPicPr>
            <a:picLocks noChangeAspect="1"/>
          </p:cNvPicPr>
          <p:nvPr/>
        </p:nvPicPr>
        <p:blipFill rotWithShape="1">
          <a:blip r:embed="rId4"/>
          <a:srcRect t="15639" r="-4" b="10006"/>
          <a:stretch/>
        </p:blipFill>
        <p:spPr>
          <a:xfrm>
            <a:off x="6635845" y="3518351"/>
            <a:ext cx="2602663" cy="2403892"/>
          </a:xfrm>
          <a:prstGeom prst="rect">
            <a:avLst/>
          </a:prstGeom>
        </p:spPr>
      </p:pic>
      <p:pic>
        <p:nvPicPr>
          <p:cNvPr id="4" name="Picture 3" descr="A drawing of a blue and black triangle&#10;&#10;Description automatically generated">
            <a:extLst>
              <a:ext uri="{FF2B5EF4-FFF2-40B4-BE49-F238E27FC236}">
                <a16:creationId xmlns:a16="http://schemas.microsoft.com/office/drawing/2014/main" id="{CCA481E7-B408-9968-5A8B-287122038B5B}"/>
              </a:ext>
            </a:extLst>
          </p:cNvPr>
          <p:cNvPicPr>
            <a:picLocks noChangeAspect="1"/>
          </p:cNvPicPr>
          <p:nvPr/>
        </p:nvPicPr>
        <p:blipFill rotWithShape="1">
          <a:blip r:embed="rId5"/>
          <a:srcRect l="6290" r="6273" b="5"/>
          <a:stretch/>
        </p:blipFill>
        <p:spPr>
          <a:xfrm>
            <a:off x="9611792" y="3509068"/>
            <a:ext cx="2153941" cy="2791737"/>
          </a:xfrm>
          <a:prstGeom prst="rect">
            <a:avLst/>
          </a:prstGeom>
        </p:spPr>
      </p:pic>
    </p:spTree>
    <p:extLst>
      <p:ext uri="{BB962C8B-B14F-4D97-AF65-F5344CB8AC3E}">
        <p14:creationId xmlns:p14="http://schemas.microsoft.com/office/powerpoint/2010/main" val="15154553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427AF5F-9A0E-42B7-A252-FD64C9885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8C1687-DBC5-4B5A-B254-ED0A58B7A71D}"/>
              </a:ext>
            </a:extLst>
          </p:cNvPr>
          <p:cNvSpPr>
            <a:spLocks noGrp="1"/>
          </p:cNvSpPr>
          <p:nvPr>
            <p:ph type="title"/>
          </p:nvPr>
        </p:nvSpPr>
        <p:spPr>
          <a:xfrm>
            <a:off x="838200" y="365125"/>
            <a:ext cx="10515600" cy="1306443"/>
          </a:xfrm>
        </p:spPr>
        <p:txBody>
          <a:bodyPr>
            <a:normAutofit/>
          </a:bodyPr>
          <a:lstStyle/>
          <a:p>
            <a:r>
              <a:rPr lang="en-GB" sz="4000" dirty="0"/>
              <a:t>Osteomyelitis</a:t>
            </a:r>
          </a:p>
        </p:txBody>
      </p:sp>
      <p:sp>
        <p:nvSpPr>
          <p:cNvPr id="3" name="Content Placeholder 2">
            <a:extLst>
              <a:ext uri="{FF2B5EF4-FFF2-40B4-BE49-F238E27FC236}">
                <a16:creationId xmlns:a16="http://schemas.microsoft.com/office/drawing/2014/main" id="{AF6AA50D-7871-6921-BCD7-9BFCF491106B}"/>
              </a:ext>
            </a:extLst>
          </p:cNvPr>
          <p:cNvSpPr>
            <a:spLocks noGrp="1"/>
          </p:cNvSpPr>
          <p:nvPr>
            <p:ph idx="1"/>
          </p:nvPr>
        </p:nvSpPr>
        <p:spPr>
          <a:xfrm>
            <a:off x="838200" y="1825625"/>
            <a:ext cx="4152774" cy="4303464"/>
          </a:xfrm>
        </p:spPr>
        <p:txBody>
          <a:bodyPr>
            <a:normAutofit fontScale="92500" lnSpcReduction="10000"/>
          </a:bodyPr>
          <a:lstStyle/>
          <a:p>
            <a:pPr fontAlgn="base">
              <a:buFont typeface="Arial" panose="020B0604020202020204" pitchFamily="34" charset="0"/>
              <a:buChar char="•"/>
            </a:pPr>
            <a:r>
              <a:rPr lang="en-GB" sz="1400" b="0" i="0" dirty="0">
                <a:effectLst/>
                <a:latin typeface="Roboto" panose="02000000000000000000" pitchFamily="2" charset="0"/>
              </a:rPr>
              <a:t>History</a:t>
            </a:r>
          </a:p>
          <a:p>
            <a:pPr lvl="1" fontAlgn="base"/>
            <a:r>
              <a:rPr lang="en-GB" sz="1400" b="0" i="0" dirty="0">
                <a:effectLst/>
                <a:latin typeface="Roboto" panose="02000000000000000000" pitchFamily="2" charset="0"/>
              </a:rPr>
              <a:t>Previous trauma or surgery</a:t>
            </a:r>
          </a:p>
          <a:p>
            <a:pPr fontAlgn="base">
              <a:buFont typeface="Arial" panose="020B0604020202020204" pitchFamily="34" charset="0"/>
              <a:buChar char="•"/>
            </a:pPr>
            <a:r>
              <a:rPr lang="en-GB" sz="1400" b="0" i="0" dirty="0">
                <a:effectLst/>
                <a:latin typeface="Roboto" panose="02000000000000000000" pitchFamily="2" charset="0"/>
              </a:rPr>
              <a:t>Symptoms</a:t>
            </a:r>
          </a:p>
          <a:p>
            <a:pPr lvl="1" fontAlgn="base"/>
            <a:r>
              <a:rPr lang="en-GB" sz="1400" b="0" i="0" dirty="0">
                <a:effectLst/>
                <a:latin typeface="Roboto" panose="02000000000000000000" pitchFamily="2" charset="0"/>
              </a:rPr>
              <a:t>pain</a:t>
            </a:r>
          </a:p>
          <a:p>
            <a:pPr lvl="1" fontAlgn="base"/>
            <a:r>
              <a:rPr lang="en-GB" sz="1400" b="0" i="0" dirty="0">
                <a:effectLst/>
                <a:latin typeface="Roboto" panose="02000000000000000000" pitchFamily="2" charset="0"/>
              </a:rPr>
              <a:t>Fever (more common in acute osteomyelitis)</a:t>
            </a:r>
          </a:p>
          <a:p>
            <a:pPr fontAlgn="base">
              <a:buFont typeface="Arial" panose="020B0604020202020204" pitchFamily="34" charset="0"/>
              <a:buChar char="•"/>
            </a:pPr>
            <a:r>
              <a:rPr lang="en-GB" sz="1400" b="0" i="0" dirty="0">
                <a:effectLst/>
                <a:latin typeface="Roboto" panose="02000000000000000000" pitchFamily="2" charset="0"/>
              </a:rPr>
              <a:t>Physical exam</a:t>
            </a:r>
          </a:p>
          <a:p>
            <a:pPr lvl="1" fontAlgn="base"/>
            <a:r>
              <a:rPr lang="en-GB" sz="1400" b="0" i="0" dirty="0">
                <a:effectLst/>
                <a:latin typeface="Roboto" panose="02000000000000000000" pitchFamily="2" charset="0"/>
              </a:rPr>
              <a:t>vital signs</a:t>
            </a:r>
          </a:p>
          <a:p>
            <a:pPr lvl="1" fontAlgn="base"/>
            <a:r>
              <a:rPr lang="en-GB" sz="1400" b="0" i="0" dirty="0">
                <a:effectLst/>
                <a:latin typeface="Roboto" panose="02000000000000000000" pitchFamily="2" charset="0"/>
              </a:rPr>
              <a:t>fever, tachycardia, and hypotension suggest sepsis</a:t>
            </a:r>
          </a:p>
          <a:p>
            <a:pPr fontAlgn="base">
              <a:buFont typeface="Arial" panose="020B0604020202020204" pitchFamily="34" charset="0"/>
              <a:buChar char="•"/>
            </a:pPr>
            <a:r>
              <a:rPr lang="en-GB" sz="1400" dirty="0">
                <a:latin typeface="Roboto" panose="02000000000000000000" pitchFamily="2" charset="0"/>
              </a:rPr>
              <a:t>I</a:t>
            </a:r>
            <a:r>
              <a:rPr lang="en-GB" sz="1400" b="0" i="0" dirty="0">
                <a:effectLst/>
                <a:latin typeface="Roboto" panose="02000000000000000000" pitchFamily="2" charset="0"/>
              </a:rPr>
              <a:t>nspection</a:t>
            </a:r>
          </a:p>
          <a:p>
            <a:pPr lvl="1" fontAlgn="base"/>
            <a:r>
              <a:rPr lang="en-GB" sz="1400" b="0" i="0" dirty="0">
                <a:effectLst/>
                <a:latin typeface="Roboto" panose="02000000000000000000" pitchFamily="2" charset="0"/>
              </a:rPr>
              <a:t>erythema, tenderness, and oedema are commonly seen</a:t>
            </a:r>
          </a:p>
          <a:p>
            <a:pPr lvl="1" fontAlgn="base"/>
            <a:r>
              <a:rPr lang="en-GB" sz="1400" b="0" i="0" dirty="0">
                <a:effectLst/>
                <a:latin typeface="Roboto" panose="02000000000000000000" pitchFamily="2" charset="0"/>
              </a:rPr>
              <a:t>draining sinus tract (more common in chronic osteomyelitis)</a:t>
            </a:r>
          </a:p>
          <a:p>
            <a:pPr fontAlgn="base">
              <a:buFont typeface="Arial" panose="020B0604020202020204" pitchFamily="34" charset="0"/>
              <a:buChar char="•"/>
            </a:pPr>
            <a:r>
              <a:rPr lang="en-GB" sz="1400" b="0" i="0" dirty="0">
                <a:effectLst/>
                <a:latin typeface="Roboto" panose="02000000000000000000" pitchFamily="2" charset="0"/>
              </a:rPr>
              <a:t>Motion</a:t>
            </a:r>
          </a:p>
          <a:p>
            <a:pPr lvl="1" fontAlgn="base"/>
            <a:r>
              <a:rPr lang="en-GB" sz="1400" b="0" i="0" dirty="0">
                <a:effectLst/>
                <a:latin typeface="Roboto" panose="02000000000000000000" pitchFamily="2" charset="0"/>
              </a:rPr>
              <a:t>pain inhibition</a:t>
            </a:r>
          </a:p>
          <a:p>
            <a:pPr lvl="1" fontAlgn="base"/>
            <a:r>
              <a:rPr lang="en-GB" sz="1400" dirty="0" err="1">
                <a:latin typeface="Roboto" panose="02000000000000000000" pitchFamily="2" charset="0"/>
              </a:rPr>
              <a:t>Pseudoparalisis</a:t>
            </a:r>
            <a:r>
              <a:rPr lang="en-GB" sz="1400" dirty="0">
                <a:latin typeface="Roboto" panose="02000000000000000000" pitchFamily="2" charset="0"/>
              </a:rPr>
              <a:t> in children (due to pain children do not use affected limb)</a:t>
            </a:r>
            <a:endParaRPr lang="en-GB" sz="1400" b="0" i="0" dirty="0">
              <a:effectLst/>
              <a:latin typeface="Roboto" panose="02000000000000000000" pitchFamily="2" charset="0"/>
            </a:endParaRPr>
          </a:p>
          <a:p>
            <a:pPr marL="0" indent="0">
              <a:buNone/>
            </a:pPr>
            <a:endParaRPr lang="en-GB" sz="1400" dirty="0"/>
          </a:p>
        </p:txBody>
      </p:sp>
      <p:pic>
        <p:nvPicPr>
          <p:cNvPr id="7" name="Picture 6">
            <a:extLst>
              <a:ext uri="{FF2B5EF4-FFF2-40B4-BE49-F238E27FC236}">
                <a16:creationId xmlns:a16="http://schemas.microsoft.com/office/drawing/2014/main" id="{A7ADD511-EEB8-5A60-5012-C5ADA07B862A}"/>
              </a:ext>
            </a:extLst>
          </p:cNvPr>
          <p:cNvPicPr>
            <a:picLocks noChangeAspect="1"/>
          </p:cNvPicPr>
          <p:nvPr/>
        </p:nvPicPr>
        <p:blipFill>
          <a:blip r:embed="rId2"/>
          <a:stretch>
            <a:fillRect/>
          </a:stretch>
        </p:blipFill>
        <p:spPr>
          <a:xfrm>
            <a:off x="6432342" y="0"/>
            <a:ext cx="5143500" cy="6858000"/>
          </a:xfrm>
          <a:prstGeom prst="rect">
            <a:avLst/>
          </a:prstGeom>
        </p:spPr>
      </p:pic>
    </p:spTree>
    <p:extLst>
      <p:ext uri="{BB962C8B-B14F-4D97-AF65-F5344CB8AC3E}">
        <p14:creationId xmlns:p14="http://schemas.microsoft.com/office/powerpoint/2010/main" val="4200734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07200B-FC90-5B2D-3496-46A821203594}"/>
              </a:ext>
            </a:extLst>
          </p:cNvPr>
          <p:cNvPicPr>
            <a:picLocks noChangeAspect="1"/>
          </p:cNvPicPr>
          <p:nvPr/>
        </p:nvPicPr>
        <p:blipFill>
          <a:blip r:embed="rId2"/>
          <a:stretch>
            <a:fillRect/>
          </a:stretch>
        </p:blipFill>
        <p:spPr>
          <a:xfrm>
            <a:off x="7808617" y="4289580"/>
            <a:ext cx="2405297" cy="2405297"/>
          </a:xfrm>
          <a:prstGeom prst="rect">
            <a:avLst/>
          </a:prstGeom>
        </p:spPr>
      </p:pic>
      <p:sp>
        <p:nvSpPr>
          <p:cNvPr id="2" name="Title 1">
            <a:extLst>
              <a:ext uri="{FF2B5EF4-FFF2-40B4-BE49-F238E27FC236}">
                <a16:creationId xmlns:a16="http://schemas.microsoft.com/office/drawing/2014/main" id="{E853D93C-6CE8-3FD4-80F1-331E08FD4386}"/>
              </a:ext>
            </a:extLst>
          </p:cNvPr>
          <p:cNvSpPr>
            <a:spLocks noGrp="1"/>
          </p:cNvSpPr>
          <p:nvPr>
            <p:ph type="title"/>
          </p:nvPr>
        </p:nvSpPr>
        <p:spPr/>
        <p:txBody>
          <a:bodyPr/>
          <a:lstStyle/>
          <a:p>
            <a:r>
              <a:rPr lang="en-GB" dirty="0"/>
              <a:t>Inflammatory processes in orthopaedics surgery</a:t>
            </a:r>
          </a:p>
        </p:txBody>
      </p:sp>
      <p:sp>
        <p:nvSpPr>
          <p:cNvPr id="3" name="Text Placeholder 2">
            <a:extLst>
              <a:ext uri="{FF2B5EF4-FFF2-40B4-BE49-F238E27FC236}">
                <a16:creationId xmlns:a16="http://schemas.microsoft.com/office/drawing/2014/main" id="{A8C17825-FA87-4396-CF90-D2FDCC59D55F}"/>
              </a:ext>
            </a:extLst>
          </p:cNvPr>
          <p:cNvSpPr>
            <a:spLocks noGrp="1"/>
          </p:cNvSpPr>
          <p:nvPr>
            <p:ph type="body" idx="1"/>
          </p:nvPr>
        </p:nvSpPr>
        <p:spPr/>
        <p:txBody>
          <a:bodyPr/>
          <a:lstStyle/>
          <a:p>
            <a:r>
              <a:rPr lang="en-GB" dirty="0"/>
              <a:t>Infective				</a:t>
            </a:r>
          </a:p>
        </p:txBody>
      </p:sp>
      <p:graphicFrame>
        <p:nvGraphicFramePr>
          <p:cNvPr id="9" name="Content Placeholder 3">
            <a:extLst>
              <a:ext uri="{FF2B5EF4-FFF2-40B4-BE49-F238E27FC236}">
                <a16:creationId xmlns:a16="http://schemas.microsoft.com/office/drawing/2014/main" id="{F6FBAAF6-2EC2-BD22-D1B8-FC732B00AE03}"/>
              </a:ext>
            </a:extLst>
          </p:cNvPr>
          <p:cNvGraphicFramePr>
            <a:graphicFrameLocks noGrp="1"/>
          </p:cNvGraphicFramePr>
          <p:nvPr>
            <p:ph sz="half" idx="2"/>
            <p:extLst>
              <p:ext uri="{D42A27DB-BD31-4B8C-83A1-F6EECF244321}">
                <p14:modId xmlns:p14="http://schemas.microsoft.com/office/powerpoint/2010/main" val="688630707"/>
              </p:ext>
            </p:extLst>
          </p:nvPr>
        </p:nvGraphicFramePr>
        <p:xfrm>
          <a:off x="839788" y="2505075"/>
          <a:ext cx="5157787" cy="3684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4">
            <a:extLst>
              <a:ext uri="{FF2B5EF4-FFF2-40B4-BE49-F238E27FC236}">
                <a16:creationId xmlns:a16="http://schemas.microsoft.com/office/drawing/2014/main" id="{9A4CC842-4447-7479-8793-1DC5CDC19A39}"/>
              </a:ext>
            </a:extLst>
          </p:cNvPr>
          <p:cNvSpPr>
            <a:spLocks noGrp="1"/>
          </p:cNvSpPr>
          <p:nvPr>
            <p:ph type="body" sz="quarter" idx="3"/>
          </p:nvPr>
        </p:nvSpPr>
        <p:spPr/>
        <p:txBody>
          <a:bodyPr/>
          <a:lstStyle/>
          <a:p>
            <a:r>
              <a:rPr lang="en-GB" dirty="0"/>
              <a:t>Non infective</a:t>
            </a:r>
          </a:p>
        </p:txBody>
      </p:sp>
      <p:graphicFrame>
        <p:nvGraphicFramePr>
          <p:cNvPr id="11" name="Content Placeholder 5">
            <a:extLst>
              <a:ext uri="{FF2B5EF4-FFF2-40B4-BE49-F238E27FC236}">
                <a16:creationId xmlns:a16="http://schemas.microsoft.com/office/drawing/2014/main" id="{FD6E9A97-3B96-9D0D-4D27-2E920A3DA690}"/>
              </a:ext>
            </a:extLst>
          </p:cNvPr>
          <p:cNvGraphicFramePr>
            <a:graphicFrameLocks noGrp="1"/>
          </p:cNvGraphicFramePr>
          <p:nvPr>
            <p:ph sz="quarter" idx="4"/>
            <p:extLst>
              <p:ext uri="{D42A27DB-BD31-4B8C-83A1-F6EECF244321}">
                <p14:modId xmlns:p14="http://schemas.microsoft.com/office/powerpoint/2010/main" val="1374395818"/>
              </p:ext>
            </p:extLst>
          </p:nvPr>
        </p:nvGraphicFramePr>
        <p:xfrm>
          <a:off x="6172200" y="2431019"/>
          <a:ext cx="5183188" cy="36845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 name="Picture 6">
            <a:extLst>
              <a:ext uri="{FF2B5EF4-FFF2-40B4-BE49-F238E27FC236}">
                <a16:creationId xmlns:a16="http://schemas.microsoft.com/office/drawing/2014/main" id="{992B108D-0E60-E66F-736D-BDE9FF581BC2}"/>
              </a:ext>
            </a:extLst>
          </p:cNvPr>
          <p:cNvPicPr>
            <a:picLocks noChangeAspect="1"/>
          </p:cNvPicPr>
          <p:nvPr/>
        </p:nvPicPr>
        <p:blipFill>
          <a:blip r:embed="rId13"/>
          <a:stretch>
            <a:fillRect/>
          </a:stretch>
        </p:blipFill>
        <p:spPr>
          <a:xfrm>
            <a:off x="2347118" y="4349750"/>
            <a:ext cx="2143125" cy="2143125"/>
          </a:xfrm>
          <a:prstGeom prst="rect">
            <a:avLst/>
          </a:prstGeom>
        </p:spPr>
      </p:pic>
      <p:pic>
        <p:nvPicPr>
          <p:cNvPr id="10" name="Picture 9">
            <a:extLst>
              <a:ext uri="{FF2B5EF4-FFF2-40B4-BE49-F238E27FC236}">
                <a16:creationId xmlns:a16="http://schemas.microsoft.com/office/drawing/2014/main" id="{0004B743-DA75-663B-CD60-52D552B763A7}"/>
              </a:ext>
            </a:extLst>
          </p:cNvPr>
          <p:cNvPicPr>
            <a:picLocks noChangeAspect="1"/>
          </p:cNvPicPr>
          <p:nvPr/>
        </p:nvPicPr>
        <p:blipFill>
          <a:blip r:embed="rId14"/>
          <a:stretch>
            <a:fillRect/>
          </a:stretch>
        </p:blipFill>
        <p:spPr>
          <a:xfrm>
            <a:off x="8233261" y="2402501"/>
            <a:ext cx="1841152" cy="1841152"/>
          </a:xfrm>
          <a:prstGeom prst="rect">
            <a:avLst/>
          </a:prstGeom>
        </p:spPr>
      </p:pic>
      <p:grpSp>
        <p:nvGrpSpPr>
          <p:cNvPr id="12" name="Group 11">
            <a:extLst>
              <a:ext uri="{FF2B5EF4-FFF2-40B4-BE49-F238E27FC236}">
                <a16:creationId xmlns:a16="http://schemas.microsoft.com/office/drawing/2014/main" id="{E0D0C84D-CBA6-5717-6701-08C78227A5E7}"/>
              </a:ext>
            </a:extLst>
          </p:cNvPr>
          <p:cNvGrpSpPr/>
          <p:nvPr/>
        </p:nvGrpSpPr>
        <p:grpSpPr>
          <a:xfrm rot="19813377">
            <a:off x="10132208" y="2967721"/>
            <a:ext cx="1764266" cy="1659190"/>
            <a:chOff x="4142181" y="1392233"/>
            <a:chExt cx="1452555" cy="1403746"/>
          </a:xfrm>
        </p:grpSpPr>
        <p:sp>
          <p:nvSpPr>
            <p:cNvPr id="13" name="Arrow: Down 12">
              <a:extLst>
                <a:ext uri="{FF2B5EF4-FFF2-40B4-BE49-F238E27FC236}">
                  <a16:creationId xmlns:a16="http://schemas.microsoft.com/office/drawing/2014/main" id="{297341EE-30A1-EFC4-AC65-190A2DB04BFC}"/>
                </a:ext>
              </a:extLst>
            </p:cNvPr>
            <p:cNvSpPr/>
            <p:nvPr/>
          </p:nvSpPr>
          <p:spPr>
            <a:xfrm rot="3730641">
              <a:off x="4166586" y="1367828"/>
              <a:ext cx="1403746" cy="1452555"/>
            </a:xfrm>
            <a:prstGeom prst="downArrow">
              <a:avLst>
                <a:gd name="adj1" fmla="val 50000"/>
                <a:gd name="adj2" fmla="val 35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p>
          </p:txBody>
        </p:sp>
        <p:sp>
          <p:nvSpPr>
            <p:cNvPr id="14" name="Arrow: Down 4">
              <a:extLst>
                <a:ext uri="{FF2B5EF4-FFF2-40B4-BE49-F238E27FC236}">
                  <a16:creationId xmlns:a16="http://schemas.microsoft.com/office/drawing/2014/main" id="{B1F217BC-1D80-5080-21D4-8943D0C6485F}"/>
                </a:ext>
              </a:extLst>
            </p:cNvPr>
            <p:cNvSpPr txBox="1"/>
            <p:nvPr/>
          </p:nvSpPr>
          <p:spPr>
            <a:xfrm rot="19930641">
              <a:off x="4363436" y="1670452"/>
              <a:ext cx="1206899" cy="7018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sz="1200" kern="1200" dirty="0"/>
                <a:t>Can be triggered by viral infection </a:t>
              </a:r>
              <a:endParaRPr lang="en-US" sz="1200" kern="1200" dirty="0"/>
            </a:p>
          </p:txBody>
        </p:sp>
      </p:grpSp>
    </p:spTree>
    <p:extLst>
      <p:ext uri="{BB962C8B-B14F-4D97-AF65-F5344CB8AC3E}">
        <p14:creationId xmlns:p14="http://schemas.microsoft.com/office/powerpoint/2010/main" val="306160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C2A66D-7DB2-604F-B0D9-93AEA5230DDC}"/>
              </a:ext>
            </a:extLst>
          </p:cNvPr>
          <p:cNvSpPr>
            <a:spLocks noGrp="1"/>
          </p:cNvSpPr>
          <p:nvPr>
            <p:ph idx="1"/>
          </p:nvPr>
        </p:nvSpPr>
        <p:spPr/>
        <p:txBody>
          <a:bodyPr>
            <a:normAutofit/>
          </a:bodyPr>
          <a:lstStyle/>
          <a:p>
            <a:pPr marL="0" indent="0" algn="ctr">
              <a:buNone/>
            </a:pPr>
            <a:r>
              <a:rPr lang="en-GB" sz="4400" dirty="0"/>
              <a:t>Tumours in children can have clinical presentation of osteomyelitis</a:t>
            </a:r>
          </a:p>
        </p:txBody>
      </p:sp>
      <p:pic>
        <p:nvPicPr>
          <p:cNvPr id="4" name="Picture 3">
            <a:extLst>
              <a:ext uri="{FF2B5EF4-FFF2-40B4-BE49-F238E27FC236}">
                <a16:creationId xmlns:a16="http://schemas.microsoft.com/office/drawing/2014/main" id="{8F51E907-DB2E-A53B-4058-F351203924FA}"/>
              </a:ext>
            </a:extLst>
          </p:cNvPr>
          <p:cNvPicPr>
            <a:picLocks noChangeAspect="1"/>
          </p:cNvPicPr>
          <p:nvPr/>
        </p:nvPicPr>
        <p:blipFill>
          <a:blip r:embed="rId2"/>
          <a:stretch>
            <a:fillRect/>
          </a:stretch>
        </p:blipFill>
        <p:spPr>
          <a:xfrm>
            <a:off x="3181350" y="3262313"/>
            <a:ext cx="5829300" cy="2914650"/>
          </a:xfrm>
          <a:prstGeom prst="rect">
            <a:avLst/>
          </a:prstGeom>
        </p:spPr>
      </p:pic>
    </p:spTree>
    <p:extLst>
      <p:ext uri="{BB962C8B-B14F-4D97-AF65-F5344CB8AC3E}">
        <p14:creationId xmlns:p14="http://schemas.microsoft.com/office/powerpoint/2010/main" val="3463497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4"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6169DA-73D7-C272-8FEE-2C7DC0558DC5}"/>
              </a:ext>
            </a:extLst>
          </p:cNvPr>
          <p:cNvSpPr>
            <a:spLocks noGrp="1"/>
          </p:cNvSpPr>
          <p:nvPr>
            <p:ph type="title"/>
          </p:nvPr>
        </p:nvSpPr>
        <p:spPr>
          <a:xfrm>
            <a:off x="761803" y="350196"/>
            <a:ext cx="4646904" cy="1624520"/>
          </a:xfrm>
        </p:spPr>
        <p:txBody>
          <a:bodyPr anchor="ctr">
            <a:normAutofit/>
          </a:bodyPr>
          <a:lstStyle/>
          <a:p>
            <a:r>
              <a:rPr lang="en-GB" sz="4000"/>
              <a:t>Osteomyelitis</a:t>
            </a:r>
          </a:p>
        </p:txBody>
      </p:sp>
      <p:sp>
        <p:nvSpPr>
          <p:cNvPr id="3" name="Content Placeholder 2">
            <a:extLst>
              <a:ext uri="{FF2B5EF4-FFF2-40B4-BE49-F238E27FC236}">
                <a16:creationId xmlns:a16="http://schemas.microsoft.com/office/drawing/2014/main" id="{B0D445EC-91A7-735A-46D0-9B55D2978B7D}"/>
              </a:ext>
            </a:extLst>
          </p:cNvPr>
          <p:cNvSpPr>
            <a:spLocks noGrp="1"/>
          </p:cNvSpPr>
          <p:nvPr>
            <p:ph idx="1"/>
          </p:nvPr>
        </p:nvSpPr>
        <p:spPr>
          <a:xfrm>
            <a:off x="761802" y="2743200"/>
            <a:ext cx="4646905" cy="3613149"/>
          </a:xfrm>
        </p:spPr>
        <p:txBody>
          <a:bodyPr anchor="ctr">
            <a:normAutofit/>
          </a:bodyPr>
          <a:lstStyle/>
          <a:p>
            <a:pPr marL="0" indent="0">
              <a:buNone/>
            </a:pPr>
            <a:r>
              <a:rPr lang="en-GB" sz="2400" dirty="0"/>
              <a:t>Diagnosis</a:t>
            </a:r>
            <a:endParaRPr lang="en-GB" sz="1700" dirty="0"/>
          </a:p>
          <a:p>
            <a:r>
              <a:rPr lang="en-GB" sz="1700" dirty="0"/>
              <a:t>Clinical presentation</a:t>
            </a:r>
          </a:p>
          <a:p>
            <a:r>
              <a:rPr lang="en-GB" sz="1700" dirty="0"/>
              <a:t>Imaging </a:t>
            </a:r>
          </a:p>
          <a:p>
            <a:pPr lvl="1"/>
            <a:r>
              <a:rPr lang="en-GB" sz="1700" dirty="0"/>
              <a:t>X ray – first line of imaging methods</a:t>
            </a:r>
          </a:p>
          <a:p>
            <a:pPr lvl="1"/>
            <a:r>
              <a:rPr lang="en-GB" sz="1700" dirty="0"/>
              <a:t>CT or MRI scans, can be helpful in early stages, and in surgical planning</a:t>
            </a:r>
          </a:p>
          <a:p>
            <a:r>
              <a:rPr lang="en-GB" sz="1700" dirty="0"/>
              <a:t>Laboratory</a:t>
            </a:r>
          </a:p>
          <a:p>
            <a:pPr lvl="1"/>
            <a:r>
              <a:rPr lang="en-GB" sz="1700" dirty="0"/>
              <a:t>Leucocytes elevation</a:t>
            </a:r>
          </a:p>
          <a:p>
            <a:pPr lvl="1"/>
            <a:r>
              <a:rPr lang="en-GB" sz="1700" dirty="0"/>
              <a:t>CRP – most sensitive analyses</a:t>
            </a:r>
          </a:p>
          <a:p>
            <a:pPr lvl="1"/>
            <a:r>
              <a:rPr lang="en-GB" sz="1700" dirty="0"/>
              <a:t>Microbiology  - to prove cause and set adequate antimicrobe therapy</a:t>
            </a:r>
          </a:p>
          <a:p>
            <a:pPr marL="457200" lvl="1" indent="0">
              <a:buNone/>
            </a:pPr>
            <a:endParaRPr lang="en-GB" sz="1700" dirty="0"/>
          </a:p>
        </p:txBody>
      </p:sp>
      <p:pic>
        <p:nvPicPr>
          <p:cNvPr id="4" name="Picture 3" descr="A close-up of x-ray of a leg&#10;&#10;Description automatically generated">
            <a:extLst>
              <a:ext uri="{FF2B5EF4-FFF2-40B4-BE49-F238E27FC236}">
                <a16:creationId xmlns:a16="http://schemas.microsoft.com/office/drawing/2014/main" id="{B868E6C8-F44F-7325-5956-898471DABEB6}"/>
              </a:ext>
            </a:extLst>
          </p:cNvPr>
          <p:cNvPicPr>
            <a:picLocks noChangeAspect="1"/>
          </p:cNvPicPr>
          <p:nvPr/>
        </p:nvPicPr>
        <p:blipFill rotWithShape="1">
          <a:blip r:embed="rId2"/>
          <a:srcRect l="14738" r="8573"/>
          <a:stretch/>
        </p:blipFill>
        <p:spPr>
          <a:xfrm>
            <a:off x="6096000" y="1"/>
            <a:ext cx="6102825" cy="6858000"/>
          </a:xfrm>
          <a:prstGeom prst="rect">
            <a:avLst/>
          </a:prstGeom>
        </p:spPr>
      </p:pic>
    </p:spTree>
    <p:extLst>
      <p:ext uri="{BB962C8B-B14F-4D97-AF65-F5344CB8AC3E}">
        <p14:creationId xmlns:p14="http://schemas.microsoft.com/office/powerpoint/2010/main" val="3227541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8C0F3-C043-AD42-FAD2-30A4E464D295}"/>
              </a:ext>
            </a:extLst>
          </p:cNvPr>
          <p:cNvSpPr>
            <a:spLocks noGrp="1"/>
          </p:cNvSpPr>
          <p:nvPr>
            <p:ph type="title"/>
          </p:nvPr>
        </p:nvSpPr>
        <p:spPr/>
        <p:txBody>
          <a:bodyPr/>
          <a:lstStyle/>
          <a:p>
            <a:r>
              <a:rPr lang="en-GB" sz="4400" dirty="0"/>
              <a:t>Osteomyelitis - treatment</a:t>
            </a:r>
            <a:endParaRPr lang="en-GB" dirty="0"/>
          </a:p>
        </p:txBody>
      </p:sp>
      <p:sp>
        <p:nvSpPr>
          <p:cNvPr id="3" name="Content Placeholder 2">
            <a:extLst>
              <a:ext uri="{FF2B5EF4-FFF2-40B4-BE49-F238E27FC236}">
                <a16:creationId xmlns:a16="http://schemas.microsoft.com/office/drawing/2014/main" id="{B9278893-8DCD-4C28-427C-1F73D0456D28}"/>
              </a:ext>
            </a:extLst>
          </p:cNvPr>
          <p:cNvSpPr>
            <a:spLocks noGrp="1"/>
          </p:cNvSpPr>
          <p:nvPr>
            <p:ph sz="half" idx="1"/>
          </p:nvPr>
        </p:nvSpPr>
        <p:spPr/>
        <p:txBody>
          <a:bodyPr/>
          <a:lstStyle/>
          <a:p>
            <a:pPr marL="0" indent="0">
              <a:buNone/>
            </a:pPr>
            <a:r>
              <a:rPr lang="en-GB" dirty="0"/>
              <a:t>Surgical</a:t>
            </a:r>
          </a:p>
          <a:p>
            <a:r>
              <a:rPr lang="en-GB" dirty="0"/>
              <a:t>acute osteomyelitis that fails to improve on IV antibiotics</a:t>
            </a:r>
          </a:p>
          <a:p>
            <a:r>
              <a:rPr lang="en-GB" dirty="0"/>
              <a:t>subacute osteomyelitis</a:t>
            </a:r>
          </a:p>
          <a:p>
            <a:r>
              <a:rPr lang="en-GB" dirty="0"/>
              <a:t>abscess formation</a:t>
            </a:r>
          </a:p>
          <a:p>
            <a:r>
              <a:rPr lang="en-GB" dirty="0"/>
              <a:t>chronic osteomyelitis</a:t>
            </a:r>
          </a:p>
          <a:p>
            <a:pPr marL="0" indent="0">
              <a:buNone/>
            </a:pPr>
            <a:endParaRPr lang="en-GB" dirty="0"/>
          </a:p>
        </p:txBody>
      </p:sp>
      <p:sp>
        <p:nvSpPr>
          <p:cNvPr id="4" name="Content Placeholder 3">
            <a:extLst>
              <a:ext uri="{FF2B5EF4-FFF2-40B4-BE49-F238E27FC236}">
                <a16:creationId xmlns:a16="http://schemas.microsoft.com/office/drawing/2014/main" id="{2BA03206-212D-824C-ADC6-8808F1816ADE}"/>
              </a:ext>
            </a:extLst>
          </p:cNvPr>
          <p:cNvSpPr>
            <a:spLocks noGrp="1"/>
          </p:cNvSpPr>
          <p:nvPr>
            <p:ph sz="half" idx="2"/>
          </p:nvPr>
        </p:nvSpPr>
        <p:spPr/>
        <p:txBody>
          <a:bodyPr/>
          <a:lstStyle/>
          <a:p>
            <a:pPr marL="0" indent="0">
              <a:buNone/>
            </a:pPr>
            <a:r>
              <a:rPr lang="en-GB" dirty="0"/>
              <a:t>Antibiotics</a:t>
            </a:r>
          </a:p>
          <a:p>
            <a:r>
              <a:rPr lang="en-GB" dirty="0"/>
              <a:t>Should be given right after material for microbiology is obtained</a:t>
            </a:r>
          </a:p>
          <a:p>
            <a:r>
              <a:rPr lang="en-GB" dirty="0"/>
              <a:t>Prior surgery and continue for at least 6 weeks</a:t>
            </a:r>
          </a:p>
          <a:p>
            <a:r>
              <a:rPr lang="en-GB" dirty="0"/>
              <a:t>when operative intervention is not feasible</a:t>
            </a:r>
          </a:p>
        </p:txBody>
      </p:sp>
      <p:pic>
        <p:nvPicPr>
          <p:cNvPr id="5" name="Picture 4">
            <a:extLst>
              <a:ext uri="{FF2B5EF4-FFF2-40B4-BE49-F238E27FC236}">
                <a16:creationId xmlns:a16="http://schemas.microsoft.com/office/drawing/2014/main" id="{4E4A1D3C-0130-1A15-9119-66548C4FC14E}"/>
              </a:ext>
            </a:extLst>
          </p:cNvPr>
          <p:cNvPicPr>
            <a:picLocks noChangeAspect="1"/>
          </p:cNvPicPr>
          <p:nvPr/>
        </p:nvPicPr>
        <p:blipFill>
          <a:blip r:embed="rId2"/>
          <a:stretch>
            <a:fillRect/>
          </a:stretch>
        </p:blipFill>
        <p:spPr>
          <a:xfrm rot="2208588">
            <a:off x="10724213" y="4372279"/>
            <a:ext cx="1563973" cy="3026749"/>
          </a:xfrm>
          <a:prstGeom prst="rect">
            <a:avLst/>
          </a:prstGeom>
        </p:spPr>
      </p:pic>
      <p:pic>
        <p:nvPicPr>
          <p:cNvPr id="6" name="Picture 5">
            <a:extLst>
              <a:ext uri="{FF2B5EF4-FFF2-40B4-BE49-F238E27FC236}">
                <a16:creationId xmlns:a16="http://schemas.microsoft.com/office/drawing/2014/main" id="{2BA913C5-AE82-C158-1167-E34A55C8E930}"/>
              </a:ext>
            </a:extLst>
          </p:cNvPr>
          <p:cNvPicPr>
            <a:picLocks noChangeAspect="1"/>
          </p:cNvPicPr>
          <p:nvPr/>
        </p:nvPicPr>
        <p:blipFill>
          <a:blip r:embed="rId3"/>
          <a:stretch>
            <a:fillRect/>
          </a:stretch>
        </p:blipFill>
        <p:spPr>
          <a:xfrm>
            <a:off x="5932819" y="5387975"/>
            <a:ext cx="2466975" cy="1847850"/>
          </a:xfrm>
          <a:prstGeom prst="rect">
            <a:avLst/>
          </a:prstGeom>
        </p:spPr>
      </p:pic>
      <p:pic>
        <p:nvPicPr>
          <p:cNvPr id="7" name="Picture 6">
            <a:extLst>
              <a:ext uri="{FF2B5EF4-FFF2-40B4-BE49-F238E27FC236}">
                <a16:creationId xmlns:a16="http://schemas.microsoft.com/office/drawing/2014/main" id="{6FA2B827-E2B1-C024-F20F-635911CE0DB5}"/>
              </a:ext>
            </a:extLst>
          </p:cNvPr>
          <p:cNvPicPr>
            <a:picLocks noChangeAspect="1"/>
          </p:cNvPicPr>
          <p:nvPr/>
        </p:nvPicPr>
        <p:blipFill>
          <a:blip r:embed="rId4"/>
          <a:stretch>
            <a:fillRect/>
          </a:stretch>
        </p:blipFill>
        <p:spPr>
          <a:xfrm>
            <a:off x="1436610" y="4666021"/>
            <a:ext cx="2922639" cy="2191979"/>
          </a:xfrm>
          <a:prstGeom prst="rect">
            <a:avLst/>
          </a:prstGeom>
        </p:spPr>
      </p:pic>
    </p:spTree>
    <p:extLst>
      <p:ext uri="{BB962C8B-B14F-4D97-AF65-F5344CB8AC3E}">
        <p14:creationId xmlns:p14="http://schemas.microsoft.com/office/powerpoint/2010/main" val="26781116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5C889-8B61-63B3-813C-0B7C4E2568D0}"/>
              </a:ext>
            </a:extLst>
          </p:cNvPr>
          <p:cNvSpPr>
            <a:spLocks noGrp="1"/>
          </p:cNvSpPr>
          <p:nvPr>
            <p:ph type="title"/>
          </p:nvPr>
        </p:nvSpPr>
        <p:spPr/>
        <p:txBody>
          <a:bodyPr/>
          <a:lstStyle/>
          <a:p>
            <a:r>
              <a:rPr lang="en-GB" dirty="0"/>
              <a:t>Subacute osteomyelitis</a:t>
            </a:r>
          </a:p>
        </p:txBody>
      </p:sp>
      <p:sp>
        <p:nvSpPr>
          <p:cNvPr id="3" name="Content Placeholder 2">
            <a:extLst>
              <a:ext uri="{FF2B5EF4-FFF2-40B4-BE49-F238E27FC236}">
                <a16:creationId xmlns:a16="http://schemas.microsoft.com/office/drawing/2014/main" id="{F1C9DB60-E868-FC84-650F-8CC9746AD36C}"/>
              </a:ext>
            </a:extLst>
          </p:cNvPr>
          <p:cNvSpPr>
            <a:spLocks noGrp="1"/>
          </p:cNvSpPr>
          <p:nvPr>
            <p:ph idx="1"/>
          </p:nvPr>
        </p:nvSpPr>
        <p:spPr/>
        <p:txBody>
          <a:bodyPr/>
          <a:lstStyle/>
          <a:p>
            <a:pPr marL="0" indent="0">
              <a:buNone/>
            </a:pPr>
            <a:r>
              <a:rPr lang="en-GB" dirty="0"/>
              <a:t>Bone infection present for several weeks without acute symptoms</a:t>
            </a:r>
          </a:p>
          <a:p>
            <a:pPr marL="0" indent="0">
              <a:buNone/>
            </a:pPr>
            <a:endParaRPr lang="en-GB" dirty="0"/>
          </a:p>
          <a:p>
            <a:r>
              <a:rPr lang="en-GB" dirty="0"/>
              <a:t>Usually caused by low grade infective agents</a:t>
            </a:r>
          </a:p>
          <a:p>
            <a:r>
              <a:rPr lang="en-GB" dirty="0"/>
              <a:t>In relative healthy individuals</a:t>
            </a:r>
          </a:p>
          <a:p>
            <a:r>
              <a:rPr lang="en-GB" dirty="0"/>
              <a:t>Short or not adequate initial antibiotic treatment</a:t>
            </a:r>
          </a:p>
          <a:p>
            <a:endParaRPr lang="en-GB" dirty="0"/>
          </a:p>
          <a:p>
            <a:pPr marL="0" indent="0">
              <a:buNone/>
            </a:pPr>
            <a:r>
              <a:rPr lang="en-GB" b="1" dirty="0"/>
              <a:t>Treatment of choice is surgical debridement and proper antibiotic therapy</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1363362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Slide Background">
            <a:extLst>
              <a:ext uri="{FF2B5EF4-FFF2-40B4-BE49-F238E27FC236}">
                <a16:creationId xmlns:a16="http://schemas.microsoft.com/office/drawing/2014/main" id="{7DE220E6-BA55-4F04-B3C4-F4985F3E7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tint">
            <a:extLst>
              <a:ext uri="{FF2B5EF4-FFF2-40B4-BE49-F238E27FC236}">
                <a16:creationId xmlns:a16="http://schemas.microsoft.com/office/drawing/2014/main" id="{5AE190BC-D2FD-433E-AB89-0DF68EFD6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5644" y="0"/>
            <a:ext cx="1046356" cy="68580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useBgFill="1">
        <p:nvSpPr>
          <p:cNvPr id="14" name="Rectangle 13">
            <a:extLst>
              <a:ext uri="{FF2B5EF4-FFF2-40B4-BE49-F238E27FC236}">
                <a16:creationId xmlns:a16="http://schemas.microsoft.com/office/drawing/2014/main" id="{43E8FEA2-54EE-4F84-B5DB-A055A7D80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16444" y="0"/>
            <a:ext cx="6075554" cy="6858000"/>
          </a:xfrm>
          <a:prstGeom prst="rect">
            <a:avLst/>
          </a:prstGeom>
          <a:ln>
            <a:noFill/>
          </a:ln>
          <a:effectLst>
            <a:outerShdw blurRad="508000" dist="190500" dir="5460000" sx="93000" sy="93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2BC736-3171-FC06-5ACB-4BBDDA74049F}"/>
              </a:ext>
            </a:extLst>
          </p:cNvPr>
          <p:cNvSpPr>
            <a:spLocks noGrp="1"/>
          </p:cNvSpPr>
          <p:nvPr>
            <p:ph type="title"/>
          </p:nvPr>
        </p:nvSpPr>
        <p:spPr>
          <a:xfrm>
            <a:off x="5801193" y="701389"/>
            <a:ext cx="5569919" cy="1768855"/>
          </a:xfrm>
        </p:spPr>
        <p:txBody>
          <a:bodyPr anchor="ctr">
            <a:normAutofit/>
          </a:bodyPr>
          <a:lstStyle/>
          <a:p>
            <a:r>
              <a:rPr lang="en-GB" sz="4000" dirty="0"/>
              <a:t>Chronic osteomyelitis</a:t>
            </a:r>
          </a:p>
        </p:txBody>
      </p:sp>
      <p:pic>
        <p:nvPicPr>
          <p:cNvPr id="5" name="Picture 4" descr="A close up of a leg with a large bruise&#10;&#10;Description automatically generated">
            <a:extLst>
              <a:ext uri="{FF2B5EF4-FFF2-40B4-BE49-F238E27FC236}">
                <a16:creationId xmlns:a16="http://schemas.microsoft.com/office/drawing/2014/main" id="{CF354F40-9F31-1C97-2CC9-18B3307581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159" y="701389"/>
            <a:ext cx="4091419" cy="5455226"/>
          </a:xfrm>
          <a:prstGeom prst="rect">
            <a:avLst/>
          </a:prstGeom>
        </p:spPr>
      </p:pic>
      <p:sp>
        <p:nvSpPr>
          <p:cNvPr id="3" name="Content Placeholder 2">
            <a:extLst>
              <a:ext uri="{FF2B5EF4-FFF2-40B4-BE49-F238E27FC236}">
                <a16:creationId xmlns:a16="http://schemas.microsoft.com/office/drawing/2014/main" id="{D4CD8B60-BC46-0E41-37C8-94EB50AF1B9F}"/>
              </a:ext>
            </a:extLst>
          </p:cNvPr>
          <p:cNvSpPr>
            <a:spLocks noGrp="1"/>
          </p:cNvSpPr>
          <p:nvPr>
            <p:ph idx="1"/>
          </p:nvPr>
        </p:nvSpPr>
        <p:spPr>
          <a:xfrm>
            <a:off x="5801193" y="2023672"/>
            <a:ext cx="5569919" cy="4216407"/>
          </a:xfrm>
        </p:spPr>
        <p:txBody>
          <a:bodyPr anchor="ctr">
            <a:normAutofit/>
          </a:bodyPr>
          <a:lstStyle/>
          <a:p>
            <a:pPr fontAlgn="base">
              <a:buFont typeface="Arial" panose="020B0604020202020204" pitchFamily="34" charset="0"/>
              <a:buChar char="•"/>
            </a:pPr>
            <a:r>
              <a:rPr lang="en-GB" sz="1300" dirty="0">
                <a:effectLst/>
              </a:rPr>
              <a:t>Periosteal elevation deprives the underlying cortical bone of blood supply leading to necrotic bone (sequestrum)</a:t>
            </a:r>
          </a:p>
          <a:p>
            <a:pPr lvl="1" fontAlgn="base"/>
            <a:r>
              <a:rPr lang="en-GB" sz="1300" dirty="0">
                <a:effectLst/>
              </a:rPr>
              <a:t>sequestrum</a:t>
            </a:r>
          </a:p>
          <a:p>
            <a:pPr lvl="2" fontAlgn="base"/>
            <a:r>
              <a:rPr lang="en-GB" sz="1300" dirty="0">
                <a:effectLst/>
              </a:rPr>
              <a:t>the necrotic bone which has become walled off from its blood supply and can present as a nidus for chronic osteomyelitis </a:t>
            </a:r>
          </a:p>
          <a:p>
            <a:pPr fontAlgn="base">
              <a:buFont typeface="Arial" panose="020B0604020202020204" pitchFamily="34" charset="0"/>
              <a:buChar char="•"/>
            </a:pPr>
            <a:r>
              <a:rPr lang="en-GB" sz="1300" dirty="0">
                <a:effectLst/>
              </a:rPr>
              <a:t>an outer layer of new bone is formed by the periosteum (involucrum)</a:t>
            </a:r>
          </a:p>
          <a:p>
            <a:pPr lvl="1" fontAlgn="base"/>
            <a:r>
              <a:rPr lang="en-GB" sz="1300" dirty="0">
                <a:effectLst/>
              </a:rPr>
              <a:t>involucrum </a:t>
            </a:r>
          </a:p>
          <a:p>
            <a:pPr lvl="2" fontAlgn="base"/>
            <a:r>
              <a:rPr lang="en-GB" sz="1300" dirty="0">
                <a:effectLst/>
              </a:rPr>
              <a:t>a layer of new bone growth outside existing bone seen in osteomyelitis  </a:t>
            </a:r>
          </a:p>
          <a:p>
            <a:endParaRPr lang="en-GB" sz="1300" dirty="0">
              <a:effectLst/>
            </a:endParaRPr>
          </a:p>
          <a:p>
            <a:r>
              <a:rPr lang="en-GB" sz="1300" dirty="0">
                <a:effectLst/>
              </a:rPr>
              <a:t>chronic abscesses may become surrounded by sclerotic bone and fibrous tissue leading to a Brodie's abscess </a:t>
            </a:r>
            <a:br>
              <a:rPr lang="en-GB" sz="1300" b="0" i="0" u="none" strike="noStrike" dirty="0">
                <a:effectLst/>
                <a:latin typeface="Roboto" panose="02000000000000000000" pitchFamily="2" charset="0"/>
                <a:hlinkClick r:id="rId3" tooltip="question"/>
              </a:rPr>
            </a:br>
            <a:endParaRPr lang="en-GB" sz="1300" dirty="0"/>
          </a:p>
        </p:txBody>
      </p:sp>
    </p:spTree>
    <p:extLst>
      <p:ext uri="{BB962C8B-B14F-4D97-AF65-F5344CB8AC3E}">
        <p14:creationId xmlns:p14="http://schemas.microsoft.com/office/powerpoint/2010/main" val="3242193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CDF855-B913-F7D9-3353-AC1C35423C77}"/>
              </a:ext>
            </a:extLst>
          </p:cNvPr>
          <p:cNvSpPr>
            <a:spLocks noGrp="1"/>
          </p:cNvSpPr>
          <p:nvPr>
            <p:ph type="title"/>
          </p:nvPr>
        </p:nvSpPr>
        <p:spPr>
          <a:xfrm>
            <a:off x="836679" y="723898"/>
            <a:ext cx="6002110" cy="1495425"/>
          </a:xfrm>
        </p:spPr>
        <p:txBody>
          <a:bodyPr>
            <a:normAutofit/>
          </a:bodyPr>
          <a:lstStyle/>
          <a:p>
            <a:r>
              <a:rPr lang="en-GB" sz="4000"/>
              <a:t>Chronic osteomyelitis</a:t>
            </a:r>
          </a:p>
        </p:txBody>
      </p:sp>
      <p:sp>
        <p:nvSpPr>
          <p:cNvPr id="3" name="Content Placeholder 2">
            <a:extLst>
              <a:ext uri="{FF2B5EF4-FFF2-40B4-BE49-F238E27FC236}">
                <a16:creationId xmlns:a16="http://schemas.microsoft.com/office/drawing/2014/main" id="{F2CDE5D4-D948-4FB4-301D-C2C74947E7AD}"/>
              </a:ext>
            </a:extLst>
          </p:cNvPr>
          <p:cNvSpPr>
            <a:spLocks noGrp="1"/>
          </p:cNvSpPr>
          <p:nvPr>
            <p:ph idx="1"/>
          </p:nvPr>
        </p:nvSpPr>
        <p:spPr>
          <a:xfrm>
            <a:off x="836680" y="2405067"/>
            <a:ext cx="6002110" cy="3729034"/>
          </a:xfrm>
        </p:spPr>
        <p:txBody>
          <a:bodyPr>
            <a:normAutofit/>
          </a:bodyPr>
          <a:lstStyle/>
          <a:p>
            <a:pPr marL="0" indent="0">
              <a:buNone/>
            </a:pPr>
            <a:r>
              <a:rPr lang="en-GB" sz="2000"/>
              <a:t>In acute exacerbation:</a:t>
            </a:r>
          </a:p>
          <a:p>
            <a:r>
              <a:rPr lang="en-GB" sz="2000"/>
              <a:t>haematology and CRP should be done</a:t>
            </a:r>
          </a:p>
          <a:p>
            <a:r>
              <a:rPr lang="en-GB" sz="2000"/>
              <a:t>X ray to compare with previous</a:t>
            </a:r>
          </a:p>
          <a:p>
            <a:pPr marL="0" indent="0">
              <a:buNone/>
            </a:pPr>
            <a:endParaRPr lang="en-GB" sz="2000"/>
          </a:p>
          <a:p>
            <a:pPr marL="0" indent="0">
              <a:buNone/>
            </a:pPr>
            <a:r>
              <a:rPr lang="en-GB" sz="2000"/>
              <a:t>Treatment include:</a:t>
            </a:r>
          </a:p>
          <a:p>
            <a:r>
              <a:rPr lang="en-GB" sz="2000"/>
              <a:t>Antibiotics for at least 6 weeks according to culture specimen </a:t>
            </a:r>
          </a:p>
          <a:p>
            <a:r>
              <a:rPr lang="en-GB" sz="2000"/>
              <a:t>Surgical debridement</a:t>
            </a:r>
          </a:p>
        </p:txBody>
      </p:sp>
      <p:pic>
        <p:nvPicPr>
          <p:cNvPr id="5" name="Picture 4">
            <a:extLst>
              <a:ext uri="{FF2B5EF4-FFF2-40B4-BE49-F238E27FC236}">
                <a16:creationId xmlns:a16="http://schemas.microsoft.com/office/drawing/2014/main" id="{0CE9C91D-5675-D017-15B1-E21C8F9EB8DA}"/>
              </a:ext>
            </a:extLst>
          </p:cNvPr>
          <p:cNvPicPr>
            <a:picLocks noChangeAspect="1"/>
          </p:cNvPicPr>
          <p:nvPr/>
        </p:nvPicPr>
        <p:blipFill rotWithShape="1">
          <a:blip r:embed="rId2"/>
          <a:srcRect l="2086" r="849"/>
          <a:stretch/>
        </p:blipFill>
        <p:spPr>
          <a:xfrm>
            <a:off x="7199440" y="10"/>
            <a:ext cx="4992560" cy="6857990"/>
          </a:xfrm>
          <a:prstGeom prst="rect">
            <a:avLst/>
          </a:prstGeom>
          <a:effectLst/>
        </p:spPr>
      </p:pic>
    </p:spTree>
    <p:extLst>
      <p:ext uri="{BB962C8B-B14F-4D97-AF65-F5344CB8AC3E}">
        <p14:creationId xmlns:p14="http://schemas.microsoft.com/office/powerpoint/2010/main" val="4094490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1C746-02CD-6F18-8D98-A50F1CC64F7F}"/>
              </a:ext>
            </a:extLst>
          </p:cNvPr>
          <p:cNvSpPr>
            <a:spLocks noGrp="1"/>
          </p:cNvSpPr>
          <p:nvPr>
            <p:ph type="title"/>
          </p:nvPr>
        </p:nvSpPr>
        <p:spPr/>
        <p:txBody>
          <a:bodyPr/>
          <a:lstStyle/>
          <a:p>
            <a:r>
              <a:rPr lang="en-GB" dirty="0"/>
              <a:t>O</a:t>
            </a:r>
            <a:r>
              <a:rPr lang="en-GB" sz="4400" dirty="0"/>
              <a:t>steomyelitis</a:t>
            </a:r>
            <a:endParaRPr lang="en-GB" dirty="0"/>
          </a:p>
        </p:txBody>
      </p:sp>
      <p:sp>
        <p:nvSpPr>
          <p:cNvPr id="3" name="Content Placeholder 2">
            <a:extLst>
              <a:ext uri="{FF2B5EF4-FFF2-40B4-BE49-F238E27FC236}">
                <a16:creationId xmlns:a16="http://schemas.microsoft.com/office/drawing/2014/main" id="{17F8A67A-99F3-7D08-C080-DCE4A4D6AFF2}"/>
              </a:ext>
            </a:extLst>
          </p:cNvPr>
          <p:cNvSpPr>
            <a:spLocks noGrp="1"/>
          </p:cNvSpPr>
          <p:nvPr>
            <p:ph idx="1"/>
          </p:nvPr>
        </p:nvSpPr>
        <p:spPr/>
        <p:txBody>
          <a:bodyPr>
            <a:normAutofit/>
          </a:bodyPr>
          <a:lstStyle/>
          <a:p>
            <a:pPr marL="0" indent="0" fontAlgn="base">
              <a:buNone/>
            </a:pPr>
            <a:r>
              <a:rPr lang="en-GB" u="none" strike="noStrike" cap="all" dirty="0">
                <a:effectLst/>
              </a:rPr>
              <a:t>COMPLICATIONS</a:t>
            </a:r>
          </a:p>
          <a:p>
            <a:pPr fontAlgn="base">
              <a:buFont typeface="Arial" panose="020B0604020202020204" pitchFamily="34" charset="0"/>
              <a:buChar char="•"/>
            </a:pPr>
            <a:r>
              <a:rPr lang="en-GB" dirty="0">
                <a:effectLst/>
              </a:rPr>
              <a:t>Persistence or extension of infection</a:t>
            </a:r>
          </a:p>
          <a:p>
            <a:pPr fontAlgn="base">
              <a:buFont typeface="Arial" panose="020B0604020202020204" pitchFamily="34" charset="0"/>
              <a:buChar char="•"/>
            </a:pPr>
            <a:r>
              <a:rPr lang="en-GB" dirty="0">
                <a:effectLst/>
              </a:rPr>
              <a:t>Amputation</a:t>
            </a:r>
          </a:p>
          <a:p>
            <a:pPr fontAlgn="base">
              <a:buFont typeface="Arial" panose="020B0604020202020204" pitchFamily="34" charset="0"/>
              <a:buChar char="•"/>
            </a:pPr>
            <a:r>
              <a:rPr lang="en-GB" dirty="0">
                <a:effectLst/>
              </a:rPr>
              <a:t>Sepsis</a:t>
            </a:r>
          </a:p>
          <a:p>
            <a:pPr fontAlgn="base">
              <a:buFont typeface="Arial" panose="020B0604020202020204" pitchFamily="34" charset="0"/>
              <a:buChar char="•"/>
            </a:pPr>
            <a:r>
              <a:rPr lang="en-GB" dirty="0">
                <a:effectLst/>
              </a:rPr>
              <a:t>Malignant transformation  </a:t>
            </a:r>
          </a:p>
          <a:p>
            <a:pPr lvl="1" fontAlgn="base"/>
            <a:r>
              <a:rPr lang="en-GB" dirty="0">
                <a:effectLst/>
              </a:rPr>
              <a:t>incidence</a:t>
            </a:r>
          </a:p>
          <a:p>
            <a:pPr lvl="1" fontAlgn="base"/>
            <a:r>
              <a:rPr lang="en-GB" dirty="0">
                <a:effectLst/>
              </a:rPr>
              <a:t>1% in chronic osteomyelitis</a:t>
            </a:r>
          </a:p>
          <a:p>
            <a:pPr lvl="1"/>
            <a:r>
              <a:rPr lang="en-GB" dirty="0">
                <a:effectLst/>
              </a:rPr>
              <a:t>most commonly squamous cell carcinoma (</a:t>
            </a:r>
            <a:r>
              <a:rPr lang="en-GB" dirty="0" err="1">
                <a:effectLst/>
              </a:rPr>
              <a:t>Marjolin's</a:t>
            </a:r>
            <a:r>
              <a:rPr lang="en-GB" dirty="0">
                <a:effectLst/>
              </a:rPr>
              <a:t> ulcer) </a:t>
            </a:r>
            <a:br>
              <a:rPr lang="en-GB" b="0" i="0" u="none" strike="noStrike" dirty="0">
                <a:effectLst/>
                <a:hlinkClick r:id="rId2" tooltip="topic">
                  <a:extLst>
                    <a:ext uri="{A12FA001-AC4F-418D-AE19-62706E023703}">
                      <ahyp:hlinkClr xmlns:ahyp="http://schemas.microsoft.com/office/drawing/2018/hyperlinkcolor" val="tx"/>
                    </a:ext>
                  </a:extLst>
                </a:hlinkClick>
              </a:rPr>
            </a:br>
            <a:endParaRPr lang="en-GB" dirty="0"/>
          </a:p>
        </p:txBody>
      </p:sp>
    </p:spTree>
    <p:extLst>
      <p:ext uri="{BB962C8B-B14F-4D97-AF65-F5344CB8AC3E}">
        <p14:creationId xmlns:p14="http://schemas.microsoft.com/office/powerpoint/2010/main" val="3706493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1317C-E47E-E3ED-2051-A7750B513EF1}"/>
              </a:ext>
            </a:extLst>
          </p:cNvPr>
          <p:cNvSpPr>
            <a:spLocks noGrp="1"/>
          </p:cNvSpPr>
          <p:nvPr>
            <p:ph type="title"/>
          </p:nvPr>
        </p:nvSpPr>
        <p:spPr/>
        <p:txBody>
          <a:bodyPr/>
          <a:lstStyle/>
          <a:p>
            <a:r>
              <a:rPr lang="en-GB" dirty="0"/>
              <a:t>O</a:t>
            </a:r>
            <a:r>
              <a:rPr lang="en-GB" sz="4400" dirty="0"/>
              <a:t>steomyelitis</a:t>
            </a:r>
            <a:endParaRPr lang="en-GB" dirty="0"/>
          </a:p>
        </p:txBody>
      </p:sp>
      <p:sp>
        <p:nvSpPr>
          <p:cNvPr id="3" name="Content Placeholder 2">
            <a:extLst>
              <a:ext uri="{FF2B5EF4-FFF2-40B4-BE49-F238E27FC236}">
                <a16:creationId xmlns:a16="http://schemas.microsoft.com/office/drawing/2014/main" id="{E02205BA-0301-3728-9AE2-24CDBFAF9EFB}"/>
              </a:ext>
            </a:extLst>
          </p:cNvPr>
          <p:cNvSpPr>
            <a:spLocks noGrp="1"/>
          </p:cNvSpPr>
          <p:nvPr>
            <p:ph idx="1"/>
          </p:nvPr>
        </p:nvSpPr>
        <p:spPr/>
        <p:txBody>
          <a:bodyPr/>
          <a:lstStyle/>
          <a:p>
            <a:pPr marL="0" indent="0" algn="l" fontAlgn="base">
              <a:buNone/>
            </a:pPr>
            <a:r>
              <a:rPr lang="en-GB" i="0" u="none" strike="noStrike" cap="all" dirty="0">
                <a:effectLst/>
              </a:rPr>
              <a:t>PROGNOSIS</a:t>
            </a:r>
          </a:p>
          <a:p>
            <a:pPr algn="l" fontAlgn="base">
              <a:buFont typeface="Arial" panose="020B0604020202020204" pitchFamily="34" charset="0"/>
              <a:buChar char="•"/>
            </a:pPr>
            <a:r>
              <a:rPr lang="en-GB" b="0" i="0" dirty="0">
                <a:effectLst/>
              </a:rPr>
              <a:t>Despite surgical debridement and long-term antibiotics, recurrence rate of chronic osteomyelitis in adults is 30%</a:t>
            </a:r>
          </a:p>
          <a:p>
            <a:pPr algn="l" fontAlgn="base">
              <a:buFont typeface="Arial" panose="020B0604020202020204" pitchFamily="34" charset="0"/>
              <a:buChar char="•"/>
            </a:pPr>
            <a:r>
              <a:rPr lang="en-GB" b="0" i="0" dirty="0">
                <a:effectLst/>
              </a:rPr>
              <a:t>Poor prognosis in patients with major nutritional or systemic disorders</a:t>
            </a:r>
          </a:p>
          <a:p>
            <a:endParaRPr lang="en-GB" dirty="0"/>
          </a:p>
        </p:txBody>
      </p:sp>
    </p:spTree>
    <p:extLst>
      <p:ext uri="{BB962C8B-B14F-4D97-AF65-F5344CB8AC3E}">
        <p14:creationId xmlns:p14="http://schemas.microsoft.com/office/powerpoint/2010/main" val="39090036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95DB1E-83BF-5E1E-9565-9E1A120A7C09}"/>
              </a:ext>
            </a:extLst>
          </p:cNvPr>
          <p:cNvSpPr>
            <a:spLocks noGrp="1"/>
          </p:cNvSpPr>
          <p:nvPr>
            <p:ph type="title"/>
          </p:nvPr>
        </p:nvSpPr>
        <p:spPr>
          <a:xfrm>
            <a:off x="836679" y="723898"/>
            <a:ext cx="6002110" cy="1495425"/>
          </a:xfrm>
        </p:spPr>
        <p:txBody>
          <a:bodyPr>
            <a:normAutofit/>
          </a:bodyPr>
          <a:lstStyle/>
          <a:p>
            <a:r>
              <a:rPr lang="en-GB" sz="4000" dirty="0"/>
              <a:t>Septic Arthritis</a:t>
            </a:r>
          </a:p>
        </p:txBody>
      </p:sp>
      <p:sp>
        <p:nvSpPr>
          <p:cNvPr id="3" name="Content Placeholder 2">
            <a:extLst>
              <a:ext uri="{FF2B5EF4-FFF2-40B4-BE49-F238E27FC236}">
                <a16:creationId xmlns:a16="http://schemas.microsoft.com/office/drawing/2014/main" id="{24A24FE1-90CF-7A3B-2BA7-7EB0FDD2AFCF}"/>
              </a:ext>
            </a:extLst>
          </p:cNvPr>
          <p:cNvSpPr>
            <a:spLocks noGrp="1"/>
          </p:cNvSpPr>
          <p:nvPr>
            <p:ph idx="1"/>
          </p:nvPr>
        </p:nvSpPr>
        <p:spPr>
          <a:xfrm>
            <a:off x="836680" y="2405067"/>
            <a:ext cx="6002110" cy="3729034"/>
          </a:xfrm>
        </p:spPr>
        <p:txBody>
          <a:bodyPr>
            <a:normAutofit/>
          </a:bodyPr>
          <a:lstStyle/>
          <a:p>
            <a:pPr marL="0" indent="0">
              <a:buNone/>
            </a:pPr>
            <a:r>
              <a:rPr lang="en-GB" sz="2000"/>
              <a:t>Septic arthritis is inflammation of the joints secondary to an infectious etiology such as bacterial, fungal, mycobacterial, viral, or other pathogens</a:t>
            </a:r>
          </a:p>
        </p:txBody>
      </p:sp>
      <p:pic>
        <p:nvPicPr>
          <p:cNvPr id="4" name="Picture 3">
            <a:extLst>
              <a:ext uri="{FF2B5EF4-FFF2-40B4-BE49-F238E27FC236}">
                <a16:creationId xmlns:a16="http://schemas.microsoft.com/office/drawing/2014/main" id="{44C30E7C-2F98-2CBD-95F0-312B263B2728}"/>
              </a:ext>
            </a:extLst>
          </p:cNvPr>
          <p:cNvPicPr>
            <a:picLocks noChangeAspect="1"/>
          </p:cNvPicPr>
          <p:nvPr/>
        </p:nvPicPr>
        <p:blipFill rotWithShape="1">
          <a:blip r:embed="rId2"/>
          <a:srcRect l="19731" r="-4782"/>
          <a:stretch/>
        </p:blipFill>
        <p:spPr>
          <a:xfrm>
            <a:off x="6602278" y="10"/>
            <a:ext cx="5589722" cy="6857990"/>
          </a:xfrm>
          <a:prstGeom prst="rect">
            <a:avLst/>
          </a:prstGeom>
          <a:effectLst/>
        </p:spPr>
      </p:pic>
    </p:spTree>
    <p:extLst>
      <p:ext uri="{BB962C8B-B14F-4D97-AF65-F5344CB8AC3E}">
        <p14:creationId xmlns:p14="http://schemas.microsoft.com/office/powerpoint/2010/main" val="3119366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C4E673-0E20-C36A-AF11-9199948D502F}"/>
              </a:ext>
            </a:extLst>
          </p:cNvPr>
          <p:cNvSpPr>
            <a:spLocks noGrp="1"/>
          </p:cNvSpPr>
          <p:nvPr>
            <p:ph type="title"/>
          </p:nvPr>
        </p:nvSpPr>
        <p:spPr>
          <a:xfrm>
            <a:off x="836679" y="723898"/>
            <a:ext cx="6002110" cy="1495425"/>
          </a:xfrm>
        </p:spPr>
        <p:txBody>
          <a:bodyPr>
            <a:normAutofit/>
          </a:bodyPr>
          <a:lstStyle/>
          <a:p>
            <a:r>
              <a:rPr lang="en-GB" sz="4000" dirty="0"/>
              <a:t>Septic Arthritis</a:t>
            </a:r>
          </a:p>
        </p:txBody>
      </p:sp>
      <p:sp>
        <p:nvSpPr>
          <p:cNvPr id="3" name="Content Placeholder 2">
            <a:extLst>
              <a:ext uri="{FF2B5EF4-FFF2-40B4-BE49-F238E27FC236}">
                <a16:creationId xmlns:a16="http://schemas.microsoft.com/office/drawing/2014/main" id="{EA3DDEC4-A77D-F6AA-8503-7EE7456E78C1}"/>
              </a:ext>
            </a:extLst>
          </p:cNvPr>
          <p:cNvSpPr>
            <a:spLocks noGrp="1"/>
          </p:cNvSpPr>
          <p:nvPr>
            <p:ph idx="1"/>
          </p:nvPr>
        </p:nvSpPr>
        <p:spPr>
          <a:xfrm>
            <a:off x="836680" y="2405067"/>
            <a:ext cx="6002110" cy="3729034"/>
          </a:xfrm>
        </p:spPr>
        <p:txBody>
          <a:bodyPr>
            <a:normAutofit/>
          </a:bodyPr>
          <a:lstStyle/>
          <a:p>
            <a:pPr marL="0" indent="0">
              <a:buNone/>
            </a:pPr>
            <a:r>
              <a:rPr lang="en-GB" sz="1400"/>
              <a:t>Anatomic location</a:t>
            </a:r>
          </a:p>
          <a:p>
            <a:r>
              <a:rPr lang="en-GB" sz="1400"/>
              <a:t>Can affect any joint but most affected is knee</a:t>
            </a:r>
          </a:p>
          <a:p>
            <a:endParaRPr lang="en-GB" sz="1400"/>
          </a:p>
          <a:p>
            <a:pPr marL="0" indent="0">
              <a:buNone/>
            </a:pPr>
            <a:r>
              <a:rPr lang="en-GB" sz="1400"/>
              <a:t>Risk factors</a:t>
            </a:r>
          </a:p>
          <a:p>
            <a:r>
              <a:rPr lang="en-GB" sz="1400"/>
              <a:t>age &gt; 80 years</a:t>
            </a:r>
          </a:p>
          <a:p>
            <a:r>
              <a:rPr lang="en-GB" sz="1400"/>
              <a:t>medical conditions</a:t>
            </a:r>
          </a:p>
          <a:p>
            <a:r>
              <a:rPr lang="en-GB" sz="1400"/>
              <a:t>Diabetes, rheumatoid arthritis, cirrhosis, HIV</a:t>
            </a:r>
          </a:p>
          <a:p>
            <a:r>
              <a:rPr lang="en-GB" sz="1400"/>
              <a:t>history of crystal arthropathy</a:t>
            </a:r>
          </a:p>
          <a:p>
            <a:r>
              <a:rPr lang="en-GB" sz="1400"/>
              <a:t>endocarditis or recent bacteremia</a:t>
            </a:r>
          </a:p>
          <a:p>
            <a:r>
              <a:rPr lang="en-GB" sz="1400"/>
              <a:t>IV drug user</a:t>
            </a:r>
          </a:p>
          <a:p>
            <a:r>
              <a:rPr lang="en-GB" sz="1400"/>
              <a:t>recent joint surgery</a:t>
            </a:r>
          </a:p>
          <a:p>
            <a:pPr marL="0" indent="0">
              <a:buNone/>
            </a:pPr>
            <a:endParaRPr lang="en-GB" sz="1400"/>
          </a:p>
        </p:txBody>
      </p:sp>
      <p:pic>
        <p:nvPicPr>
          <p:cNvPr id="4" name="Picture 3">
            <a:extLst>
              <a:ext uri="{FF2B5EF4-FFF2-40B4-BE49-F238E27FC236}">
                <a16:creationId xmlns:a16="http://schemas.microsoft.com/office/drawing/2014/main" id="{CF22CF35-B252-716D-248D-13F4643C8AD9}"/>
              </a:ext>
            </a:extLst>
          </p:cNvPr>
          <p:cNvPicPr>
            <a:picLocks noChangeAspect="1"/>
          </p:cNvPicPr>
          <p:nvPr/>
        </p:nvPicPr>
        <p:blipFill rotWithShape="1">
          <a:blip r:embed="rId2"/>
          <a:srcRect l="30174" r="28877"/>
          <a:stretch/>
        </p:blipFill>
        <p:spPr>
          <a:xfrm>
            <a:off x="7199440" y="10"/>
            <a:ext cx="4992560" cy="6857990"/>
          </a:xfrm>
          <a:prstGeom prst="rect">
            <a:avLst/>
          </a:prstGeom>
          <a:effectLst/>
        </p:spPr>
      </p:pic>
    </p:spTree>
    <p:extLst>
      <p:ext uri="{BB962C8B-B14F-4D97-AF65-F5344CB8AC3E}">
        <p14:creationId xmlns:p14="http://schemas.microsoft.com/office/powerpoint/2010/main" val="2652690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CA705-60A2-C093-EA22-80A4985E826F}"/>
              </a:ext>
            </a:extLst>
          </p:cNvPr>
          <p:cNvSpPr>
            <a:spLocks noGrp="1"/>
          </p:cNvSpPr>
          <p:nvPr>
            <p:ph type="title"/>
          </p:nvPr>
        </p:nvSpPr>
        <p:spPr/>
        <p:txBody>
          <a:bodyPr/>
          <a:lstStyle/>
          <a:p>
            <a:r>
              <a:rPr lang="en-GB" dirty="0"/>
              <a:t>Non infective</a:t>
            </a:r>
          </a:p>
        </p:txBody>
      </p:sp>
      <p:sp>
        <p:nvSpPr>
          <p:cNvPr id="3" name="Content Placeholder 2">
            <a:extLst>
              <a:ext uri="{FF2B5EF4-FFF2-40B4-BE49-F238E27FC236}">
                <a16:creationId xmlns:a16="http://schemas.microsoft.com/office/drawing/2014/main" id="{7E1EF56E-2AB1-F9E4-45B1-A16021822CAB}"/>
              </a:ext>
            </a:extLst>
          </p:cNvPr>
          <p:cNvSpPr>
            <a:spLocks noGrp="1"/>
          </p:cNvSpPr>
          <p:nvPr>
            <p:ph idx="1"/>
          </p:nvPr>
        </p:nvSpPr>
        <p:spPr/>
        <p:txBody>
          <a:bodyPr/>
          <a:lstStyle/>
          <a:p>
            <a:r>
              <a:rPr lang="en-GB" dirty="0"/>
              <a:t>Introduction:	</a:t>
            </a:r>
          </a:p>
          <a:p>
            <a:endParaRPr lang="en-GB" dirty="0"/>
          </a:p>
          <a:p>
            <a:r>
              <a:rPr lang="en-GB" dirty="0"/>
              <a:t>Those condition are characterized by the presence of inflammation and NOT infection</a:t>
            </a:r>
          </a:p>
          <a:p>
            <a:r>
              <a:rPr lang="en-GB" dirty="0"/>
              <a:t>They affect primarily the joints. Bones are affected secondarily and to a lesser degree</a:t>
            </a:r>
          </a:p>
        </p:txBody>
      </p:sp>
    </p:spTree>
    <p:extLst>
      <p:ext uri="{BB962C8B-B14F-4D97-AF65-F5344CB8AC3E}">
        <p14:creationId xmlns:p14="http://schemas.microsoft.com/office/powerpoint/2010/main" val="26714853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913A3-165E-667C-0424-4B9877D2A3E4}"/>
              </a:ext>
            </a:extLst>
          </p:cNvPr>
          <p:cNvSpPr>
            <a:spLocks noGrp="1"/>
          </p:cNvSpPr>
          <p:nvPr>
            <p:ph type="title"/>
          </p:nvPr>
        </p:nvSpPr>
        <p:spPr/>
        <p:txBody>
          <a:bodyPr/>
          <a:lstStyle/>
          <a:p>
            <a:r>
              <a:rPr lang="en-GB" sz="4400" dirty="0"/>
              <a:t>Septic Arthritis</a:t>
            </a:r>
            <a:endParaRPr lang="en-GB" dirty="0"/>
          </a:p>
        </p:txBody>
      </p:sp>
      <p:sp>
        <p:nvSpPr>
          <p:cNvPr id="3" name="Content Placeholder 2">
            <a:extLst>
              <a:ext uri="{FF2B5EF4-FFF2-40B4-BE49-F238E27FC236}">
                <a16:creationId xmlns:a16="http://schemas.microsoft.com/office/drawing/2014/main" id="{72B64E69-B04E-1BFB-E6C8-8482718822A1}"/>
              </a:ext>
            </a:extLst>
          </p:cNvPr>
          <p:cNvSpPr>
            <a:spLocks noGrp="1"/>
          </p:cNvSpPr>
          <p:nvPr>
            <p:ph idx="1"/>
          </p:nvPr>
        </p:nvSpPr>
        <p:spPr/>
        <p:txBody>
          <a:bodyPr/>
          <a:lstStyle/>
          <a:p>
            <a:pPr marL="0" indent="0">
              <a:buNone/>
            </a:pPr>
            <a:r>
              <a:rPr lang="en-GB" dirty="0"/>
              <a:t>Pathophysiology</a:t>
            </a:r>
          </a:p>
          <a:p>
            <a:pPr marL="0" indent="0">
              <a:buNone/>
            </a:pPr>
            <a:r>
              <a:rPr lang="en-GB" dirty="0"/>
              <a:t>3 </a:t>
            </a:r>
            <a:r>
              <a:rPr lang="en-GB" dirty="0" err="1"/>
              <a:t>etiologies</a:t>
            </a:r>
            <a:r>
              <a:rPr lang="en-GB" dirty="0"/>
              <a:t> of bacterial seeding of joint</a:t>
            </a:r>
          </a:p>
          <a:p>
            <a:r>
              <a:rPr lang="en-GB" dirty="0"/>
              <a:t>bacteraemia</a:t>
            </a:r>
          </a:p>
          <a:p>
            <a:r>
              <a:rPr lang="en-GB" dirty="0"/>
              <a:t>direct inoculation</a:t>
            </a:r>
          </a:p>
          <a:p>
            <a:pPr lvl="1"/>
            <a:r>
              <a:rPr lang="en-GB" dirty="0"/>
              <a:t>from trauma or surgery</a:t>
            </a:r>
          </a:p>
          <a:p>
            <a:r>
              <a:rPr lang="en-GB" dirty="0"/>
              <a:t>contiguous spread</a:t>
            </a:r>
          </a:p>
          <a:p>
            <a:pPr lvl="1"/>
            <a:r>
              <a:rPr lang="en-GB" dirty="0"/>
              <a:t>from adjacent osteomyelitis</a:t>
            </a:r>
          </a:p>
        </p:txBody>
      </p:sp>
      <p:pic>
        <p:nvPicPr>
          <p:cNvPr id="4" name="Picture 3">
            <a:extLst>
              <a:ext uri="{FF2B5EF4-FFF2-40B4-BE49-F238E27FC236}">
                <a16:creationId xmlns:a16="http://schemas.microsoft.com/office/drawing/2014/main" id="{D4BD53FD-64B8-B145-1D49-BC61D655F5E2}"/>
              </a:ext>
            </a:extLst>
          </p:cNvPr>
          <p:cNvPicPr>
            <a:picLocks noChangeAspect="1"/>
          </p:cNvPicPr>
          <p:nvPr/>
        </p:nvPicPr>
        <p:blipFill>
          <a:blip r:embed="rId2"/>
          <a:stretch>
            <a:fillRect/>
          </a:stretch>
        </p:blipFill>
        <p:spPr>
          <a:xfrm>
            <a:off x="7175880" y="1293383"/>
            <a:ext cx="4177920" cy="2707911"/>
          </a:xfrm>
          <a:prstGeom prst="rect">
            <a:avLst/>
          </a:prstGeom>
        </p:spPr>
      </p:pic>
      <p:pic>
        <p:nvPicPr>
          <p:cNvPr id="5" name="Picture 4">
            <a:extLst>
              <a:ext uri="{FF2B5EF4-FFF2-40B4-BE49-F238E27FC236}">
                <a16:creationId xmlns:a16="http://schemas.microsoft.com/office/drawing/2014/main" id="{F0B6A960-3ED2-DEF4-059F-498B1E60A9F6}"/>
              </a:ext>
            </a:extLst>
          </p:cNvPr>
          <p:cNvPicPr>
            <a:picLocks noChangeAspect="1"/>
          </p:cNvPicPr>
          <p:nvPr/>
        </p:nvPicPr>
        <p:blipFill>
          <a:blip r:embed="rId3"/>
          <a:stretch>
            <a:fillRect/>
          </a:stretch>
        </p:blipFill>
        <p:spPr>
          <a:xfrm>
            <a:off x="5257800" y="4322788"/>
            <a:ext cx="6096000" cy="3429000"/>
          </a:xfrm>
          <a:prstGeom prst="rect">
            <a:avLst/>
          </a:prstGeom>
        </p:spPr>
      </p:pic>
    </p:spTree>
    <p:extLst>
      <p:ext uri="{BB962C8B-B14F-4D97-AF65-F5344CB8AC3E}">
        <p14:creationId xmlns:p14="http://schemas.microsoft.com/office/powerpoint/2010/main" val="2781305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CA1CD-AEC3-67E0-A482-9FBC2D916B8C}"/>
              </a:ext>
            </a:extLst>
          </p:cNvPr>
          <p:cNvSpPr>
            <a:spLocks noGrp="1"/>
          </p:cNvSpPr>
          <p:nvPr>
            <p:ph type="title"/>
          </p:nvPr>
        </p:nvSpPr>
        <p:spPr/>
        <p:txBody>
          <a:bodyPr/>
          <a:lstStyle/>
          <a:p>
            <a:r>
              <a:rPr lang="en-GB" sz="4400" dirty="0"/>
              <a:t>Septic Arthritis</a:t>
            </a:r>
            <a:endParaRPr lang="en-GB" dirty="0"/>
          </a:p>
        </p:txBody>
      </p:sp>
      <p:sp>
        <p:nvSpPr>
          <p:cNvPr id="3" name="Content Placeholder 2">
            <a:extLst>
              <a:ext uri="{FF2B5EF4-FFF2-40B4-BE49-F238E27FC236}">
                <a16:creationId xmlns:a16="http://schemas.microsoft.com/office/drawing/2014/main" id="{20DE71E4-ECC4-64AE-4335-78DC4CFF2F5A}"/>
              </a:ext>
            </a:extLst>
          </p:cNvPr>
          <p:cNvSpPr>
            <a:spLocks noGrp="1"/>
          </p:cNvSpPr>
          <p:nvPr>
            <p:ph idx="1"/>
          </p:nvPr>
        </p:nvSpPr>
        <p:spPr/>
        <p:txBody>
          <a:bodyPr>
            <a:normAutofit/>
          </a:bodyPr>
          <a:lstStyle/>
          <a:p>
            <a:pPr algn="l" fontAlgn="base">
              <a:buFont typeface="Arial" panose="020B0604020202020204" pitchFamily="34" charset="0"/>
              <a:buChar char="•"/>
            </a:pPr>
            <a:r>
              <a:rPr lang="en-GB" b="0" i="0" dirty="0">
                <a:effectLst/>
              </a:rPr>
              <a:t>staphylococcus species  </a:t>
            </a:r>
          </a:p>
          <a:p>
            <a:pPr lvl="1" fontAlgn="base"/>
            <a:r>
              <a:rPr lang="en-GB" b="0" i="0" dirty="0">
                <a:effectLst/>
              </a:rPr>
              <a:t>most common and accounts for &gt;50% of cases</a:t>
            </a:r>
          </a:p>
          <a:p>
            <a:pPr lvl="1" fontAlgn="base"/>
            <a:r>
              <a:rPr lang="en-GB" b="0" i="0" dirty="0">
                <a:effectLst/>
              </a:rPr>
              <a:t>MRSA</a:t>
            </a:r>
          </a:p>
          <a:p>
            <a:pPr lvl="1" fontAlgn="base"/>
            <a:r>
              <a:rPr lang="en-GB" b="0" i="0" dirty="0">
                <a:effectLst/>
              </a:rPr>
              <a:t>staphylococcus epidermis</a:t>
            </a:r>
          </a:p>
          <a:p>
            <a:pPr algn="l" fontAlgn="base">
              <a:buFont typeface="Arial" panose="020B0604020202020204" pitchFamily="34" charset="0"/>
              <a:buChar char="•"/>
            </a:pPr>
            <a:r>
              <a:rPr lang="en-GB" b="0" i="0" dirty="0" err="1">
                <a:effectLst/>
              </a:rPr>
              <a:t>neisseria</a:t>
            </a:r>
            <a:r>
              <a:rPr lang="en-GB" b="0" i="0" dirty="0">
                <a:effectLst/>
              </a:rPr>
              <a:t> </a:t>
            </a:r>
            <a:r>
              <a:rPr lang="en-GB" b="0" i="0" dirty="0" err="1">
                <a:effectLst/>
              </a:rPr>
              <a:t>gonorrhea</a:t>
            </a:r>
            <a:r>
              <a:rPr lang="en-GB" b="0" i="0" dirty="0">
                <a:effectLst/>
              </a:rPr>
              <a:t>  </a:t>
            </a:r>
          </a:p>
          <a:p>
            <a:pPr lvl="1" fontAlgn="base"/>
            <a:r>
              <a:rPr lang="en-GB" b="0" i="0" dirty="0">
                <a:effectLst/>
              </a:rPr>
              <a:t>account for ~20% of cases</a:t>
            </a:r>
          </a:p>
          <a:p>
            <a:pPr lvl="1" fontAlgn="base"/>
            <a:r>
              <a:rPr lang="en-GB" b="0" i="0" dirty="0">
                <a:effectLst/>
              </a:rPr>
              <a:t>most common organism in otherwise healthy sexually active adolescents and young adults</a:t>
            </a:r>
          </a:p>
          <a:p>
            <a:endParaRPr lang="en-GB" dirty="0"/>
          </a:p>
        </p:txBody>
      </p:sp>
    </p:spTree>
    <p:extLst>
      <p:ext uri="{BB962C8B-B14F-4D97-AF65-F5344CB8AC3E}">
        <p14:creationId xmlns:p14="http://schemas.microsoft.com/office/powerpoint/2010/main" val="40031823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00A09-8C3A-961D-B8C9-EDCD8DA18DEB}"/>
              </a:ext>
            </a:extLst>
          </p:cNvPr>
          <p:cNvSpPr>
            <a:spLocks noGrp="1"/>
          </p:cNvSpPr>
          <p:nvPr>
            <p:ph type="title"/>
          </p:nvPr>
        </p:nvSpPr>
        <p:spPr/>
        <p:txBody>
          <a:bodyPr/>
          <a:lstStyle/>
          <a:p>
            <a:r>
              <a:rPr lang="en-GB" sz="4400" dirty="0"/>
              <a:t>Septic Arthritis</a:t>
            </a:r>
            <a:endParaRPr lang="en-GB" dirty="0"/>
          </a:p>
        </p:txBody>
      </p:sp>
      <p:sp>
        <p:nvSpPr>
          <p:cNvPr id="3" name="Content Placeholder 2">
            <a:extLst>
              <a:ext uri="{FF2B5EF4-FFF2-40B4-BE49-F238E27FC236}">
                <a16:creationId xmlns:a16="http://schemas.microsoft.com/office/drawing/2014/main" id="{8D8DB488-E4E1-5D61-2681-854B948033DD}"/>
              </a:ext>
            </a:extLst>
          </p:cNvPr>
          <p:cNvSpPr>
            <a:spLocks noGrp="1"/>
          </p:cNvSpPr>
          <p:nvPr>
            <p:ph idx="1"/>
          </p:nvPr>
        </p:nvSpPr>
        <p:spPr/>
        <p:txBody>
          <a:bodyPr>
            <a:normAutofit fontScale="62500" lnSpcReduction="20000"/>
          </a:bodyPr>
          <a:lstStyle/>
          <a:p>
            <a:pPr marL="0" indent="0" algn="l" fontAlgn="base">
              <a:buNone/>
            </a:pPr>
            <a:r>
              <a:rPr lang="en-GB" b="0" i="0" dirty="0">
                <a:solidFill>
                  <a:srgbClr val="232323"/>
                </a:solidFill>
                <a:effectLst/>
                <a:latin typeface="Roboto" panose="02000000000000000000" pitchFamily="2" charset="0"/>
              </a:rPr>
              <a:t>Symptoms</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pain in affected joint</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fevers (only present in 60% of cases)</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may appear toxic</a:t>
            </a:r>
          </a:p>
          <a:p>
            <a:pPr marL="0" indent="0" algn="l" fontAlgn="base">
              <a:buNone/>
            </a:pPr>
            <a:r>
              <a:rPr lang="en-GB" b="0" i="0" dirty="0">
                <a:solidFill>
                  <a:srgbClr val="232323"/>
                </a:solidFill>
                <a:effectLst/>
                <a:latin typeface="Roboto" panose="02000000000000000000" pitchFamily="2" charset="0"/>
              </a:rPr>
              <a:t>Physical exam</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inspection</a:t>
            </a:r>
          </a:p>
          <a:p>
            <a:pPr lvl="1" fontAlgn="base"/>
            <a:r>
              <a:rPr lang="en-GB" b="0" i="0" dirty="0">
                <a:solidFill>
                  <a:srgbClr val="232323"/>
                </a:solidFill>
                <a:effectLst/>
                <a:latin typeface="Roboto" panose="02000000000000000000" pitchFamily="2" charset="0"/>
              </a:rPr>
              <a:t>erythema </a:t>
            </a:r>
          </a:p>
          <a:p>
            <a:pPr lvl="1" fontAlgn="base"/>
            <a:r>
              <a:rPr lang="en-GB" b="0" i="0" dirty="0">
                <a:solidFill>
                  <a:srgbClr val="232323"/>
                </a:solidFill>
                <a:effectLst/>
                <a:latin typeface="Roboto" panose="02000000000000000000" pitchFamily="2" charset="0"/>
              </a:rPr>
              <a:t>effusion</a:t>
            </a:r>
          </a:p>
          <a:p>
            <a:pPr lvl="1" fontAlgn="base"/>
            <a:r>
              <a:rPr lang="en-GB" b="0" i="0" dirty="0">
                <a:solidFill>
                  <a:srgbClr val="232323"/>
                </a:solidFill>
                <a:effectLst/>
                <a:latin typeface="Roboto" panose="02000000000000000000" pitchFamily="2" charset="0"/>
              </a:rPr>
              <a:t>extremity tends to be in position of maximum joint volume</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palpation</a:t>
            </a:r>
          </a:p>
          <a:p>
            <a:pPr lvl="1" fontAlgn="base"/>
            <a:r>
              <a:rPr lang="en-GB" b="0" i="0" dirty="0">
                <a:solidFill>
                  <a:srgbClr val="232323"/>
                </a:solidFill>
                <a:effectLst/>
                <a:latin typeface="Roboto" panose="02000000000000000000" pitchFamily="2" charset="0"/>
              </a:rPr>
              <a:t>warmth</a:t>
            </a:r>
          </a:p>
          <a:p>
            <a:pPr lvl="1" fontAlgn="base"/>
            <a:r>
              <a:rPr lang="en-GB" b="0" i="0" dirty="0">
                <a:solidFill>
                  <a:srgbClr val="232323"/>
                </a:solidFill>
                <a:effectLst/>
                <a:latin typeface="Roboto" panose="02000000000000000000" pitchFamily="2" charset="0"/>
              </a:rPr>
              <a:t>tender</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motion</a:t>
            </a:r>
          </a:p>
          <a:p>
            <a:pPr lvl="1" fontAlgn="base"/>
            <a:r>
              <a:rPr lang="en-GB" b="0" i="0" dirty="0">
                <a:solidFill>
                  <a:srgbClr val="232323"/>
                </a:solidFill>
                <a:effectLst/>
                <a:latin typeface="Roboto" panose="02000000000000000000" pitchFamily="2" charset="0"/>
              </a:rPr>
              <a:t>inability to bear weight</a:t>
            </a:r>
          </a:p>
          <a:p>
            <a:pPr lvl="1" fontAlgn="base"/>
            <a:r>
              <a:rPr lang="en-GB" b="0" i="0" dirty="0">
                <a:solidFill>
                  <a:srgbClr val="232323"/>
                </a:solidFill>
                <a:effectLst/>
                <a:latin typeface="Roboto" panose="02000000000000000000" pitchFamily="2" charset="0"/>
              </a:rPr>
              <a:t>inability to tolerate PROM</a:t>
            </a:r>
          </a:p>
          <a:p>
            <a:endParaRPr lang="en-GB" dirty="0"/>
          </a:p>
        </p:txBody>
      </p:sp>
      <p:pic>
        <p:nvPicPr>
          <p:cNvPr id="4" name="Picture 3">
            <a:extLst>
              <a:ext uri="{FF2B5EF4-FFF2-40B4-BE49-F238E27FC236}">
                <a16:creationId xmlns:a16="http://schemas.microsoft.com/office/drawing/2014/main" id="{E22BCD88-6EE7-155F-A6B0-5127A056AA3A}"/>
              </a:ext>
            </a:extLst>
          </p:cNvPr>
          <p:cNvPicPr>
            <a:picLocks noChangeAspect="1"/>
          </p:cNvPicPr>
          <p:nvPr/>
        </p:nvPicPr>
        <p:blipFill>
          <a:blip r:embed="rId2"/>
          <a:stretch>
            <a:fillRect/>
          </a:stretch>
        </p:blipFill>
        <p:spPr>
          <a:xfrm>
            <a:off x="6686238" y="681037"/>
            <a:ext cx="5715000" cy="5334000"/>
          </a:xfrm>
          <a:prstGeom prst="rect">
            <a:avLst/>
          </a:prstGeom>
        </p:spPr>
      </p:pic>
    </p:spTree>
    <p:extLst>
      <p:ext uri="{BB962C8B-B14F-4D97-AF65-F5344CB8AC3E}">
        <p14:creationId xmlns:p14="http://schemas.microsoft.com/office/powerpoint/2010/main" val="3772303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Slide Background">
            <a:extLst>
              <a:ext uri="{FF2B5EF4-FFF2-40B4-BE49-F238E27FC236}">
                <a16:creationId xmlns:a16="http://schemas.microsoft.com/office/drawing/2014/main" id="{7DE220E6-BA55-4F04-B3C4-F4985F3E7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tint">
            <a:extLst>
              <a:ext uri="{FF2B5EF4-FFF2-40B4-BE49-F238E27FC236}">
                <a16:creationId xmlns:a16="http://schemas.microsoft.com/office/drawing/2014/main" id="{5AE190BC-D2FD-433E-AB89-0DF68EFD6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5644" y="0"/>
            <a:ext cx="1046356" cy="68580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useBgFill="1">
        <p:nvSpPr>
          <p:cNvPr id="13" name="Rectangle 12">
            <a:extLst>
              <a:ext uri="{FF2B5EF4-FFF2-40B4-BE49-F238E27FC236}">
                <a16:creationId xmlns:a16="http://schemas.microsoft.com/office/drawing/2014/main" id="{43E8FEA2-54EE-4F84-B5DB-A055A7D80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16444" y="0"/>
            <a:ext cx="6075554" cy="6858000"/>
          </a:xfrm>
          <a:prstGeom prst="rect">
            <a:avLst/>
          </a:prstGeom>
          <a:ln>
            <a:noFill/>
          </a:ln>
          <a:effectLst>
            <a:outerShdw blurRad="508000" dist="190500" dir="5460000" sx="93000" sy="93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27998A-B329-D60A-7B87-DD152F1242F9}"/>
              </a:ext>
            </a:extLst>
          </p:cNvPr>
          <p:cNvSpPr>
            <a:spLocks noGrp="1"/>
          </p:cNvSpPr>
          <p:nvPr>
            <p:ph type="title"/>
          </p:nvPr>
        </p:nvSpPr>
        <p:spPr>
          <a:xfrm>
            <a:off x="6816432" y="762001"/>
            <a:ext cx="4554680" cy="1708243"/>
          </a:xfrm>
        </p:spPr>
        <p:txBody>
          <a:bodyPr anchor="ctr">
            <a:normAutofit/>
          </a:bodyPr>
          <a:lstStyle/>
          <a:p>
            <a:r>
              <a:rPr lang="en-GB" sz="4000" dirty="0"/>
              <a:t>Septic Arthritis</a:t>
            </a:r>
          </a:p>
        </p:txBody>
      </p:sp>
      <p:pic>
        <p:nvPicPr>
          <p:cNvPr id="4" name="Picture 3">
            <a:extLst>
              <a:ext uri="{FF2B5EF4-FFF2-40B4-BE49-F238E27FC236}">
                <a16:creationId xmlns:a16="http://schemas.microsoft.com/office/drawing/2014/main" id="{96CB5BCA-9C7C-5393-4BA4-075E2235D5CB}"/>
              </a:ext>
            </a:extLst>
          </p:cNvPr>
          <p:cNvPicPr>
            <a:picLocks noChangeAspect="1"/>
          </p:cNvPicPr>
          <p:nvPr/>
        </p:nvPicPr>
        <p:blipFill>
          <a:blip r:embed="rId2"/>
          <a:stretch>
            <a:fillRect/>
          </a:stretch>
        </p:blipFill>
        <p:spPr>
          <a:xfrm>
            <a:off x="761367" y="1726125"/>
            <a:ext cx="5633292" cy="4224969"/>
          </a:xfrm>
          <a:prstGeom prst="rect">
            <a:avLst/>
          </a:prstGeom>
        </p:spPr>
      </p:pic>
      <p:sp>
        <p:nvSpPr>
          <p:cNvPr id="3" name="Content Placeholder 2">
            <a:extLst>
              <a:ext uri="{FF2B5EF4-FFF2-40B4-BE49-F238E27FC236}">
                <a16:creationId xmlns:a16="http://schemas.microsoft.com/office/drawing/2014/main" id="{C20252CE-9C8A-4139-314A-425ECCC51BCE}"/>
              </a:ext>
            </a:extLst>
          </p:cNvPr>
          <p:cNvSpPr>
            <a:spLocks noGrp="1"/>
          </p:cNvSpPr>
          <p:nvPr>
            <p:ph idx="1"/>
          </p:nvPr>
        </p:nvSpPr>
        <p:spPr>
          <a:xfrm>
            <a:off x="6816432" y="2470244"/>
            <a:ext cx="4554680" cy="3769835"/>
          </a:xfrm>
        </p:spPr>
        <p:txBody>
          <a:bodyPr anchor="ctr">
            <a:normAutofit/>
          </a:bodyPr>
          <a:lstStyle/>
          <a:p>
            <a:pPr marL="0" indent="0">
              <a:buNone/>
            </a:pPr>
            <a:r>
              <a:rPr lang="en-GB" sz="2000"/>
              <a:t>Serum labs show:</a:t>
            </a:r>
          </a:p>
          <a:p>
            <a:r>
              <a:rPr lang="en-GB" sz="2000"/>
              <a:t>Elevated leucocytes</a:t>
            </a:r>
          </a:p>
          <a:p>
            <a:r>
              <a:rPr lang="en-GB" sz="2000"/>
              <a:t>High CRP – best prognostic sign</a:t>
            </a:r>
          </a:p>
          <a:p>
            <a:r>
              <a:rPr lang="en-GB" sz="2000"/>
              <a:t>Joint aspirate</a:t>
            </a:r>
          </a:p>
          <a:p>
            <a:pPr lvl="1"/>
            <a:r>
              <a:rPr lang="en-GB" sz="2000"/>
              <a:t>Can isolate cause </a:t>
            </a:r>
          </a:p>
          <a:p>
            <a:pPr lvl="1"/>
            <a:r>
              <a:rPr lang="en-GB" sz="2000"/>
              <a:t>Macroscopic shows thick, dense fluid, usually pus </a:t>
            </a:r>
          </a:p>
        </p:txBody>
      </p:sp>
    </p:spTree>
    <p:extLst>
      <p:ext uri="{BB962C8B-B14F-4D97-AF65-F5344CB8AC3E}">
        <p14:creationId xmlns:p14="http://schemas.microsoft.com/office/powerpoint/2010/main" val="40858440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7040C-67F6-B19C-466E-159047F4522B}"/>
              </a:ext>
            </a:extLst>
          </p:cNvPr>
          <p:cNvSpPr>
            <a:spLocks noGrp="1"/>
          </p:cNvSpPr>
          <p:nvPr>
            <p:ph type="title"/>
          </p:nvPr>
        </p:nvSpPr>
        <p:spPr/>
        <p:txBody>
          <a:bodyPr/>
          <a:lstStyle/>
          <a:p>
            <a:r>
              <a:rPr lang="en-GB" sz="4400" dirty="0"/>
              <a:t>Septic Arthritis</a:t>
            </a:r>
            <a:endParaRPr lang="en-GB" dirty="0"/>
          </a:p>
        </p:txBody>
      </p:sp>
      <p:sp>
        <p:nvSpPr>
          <p:cNvPr id="3" name="Content Placeholder 2">
            <a:extLst>
              <a:ext uri="{FF2B5EF4-FFF2-40B4-BE49-F238E27FC236}">
                <a16:creationId xmlns:a16="http://schemas.microsoft.com/office/drawing/2014/main" id="{A544BBA7-F73A-8BD7-92CA-0515C3FBA3E0}"/>
              </a:ext>
            </a:extLst>
          </p:cNvPr>
          <p:cNvSpPr>
            <a:spLocks noGrp="1"/>
          </p:cNvSpPr>
          <p:nvPr>
            <p:ph idx="1"/>
          </p:nvPr>
        </p:nvSpPr>
        <p:spPr/>
        <p:txBody>
          <a:bodyPr/>
          <a:lstStyle/>
          <a:p>
            <a:pPr marL="0" indent="0">
              <a:buNone/>
            </a:pPr>
            <a:r>
              <a:rPr lang="en-GB" dirty="0"/>
              <a:t>Antibiotic therapy</a:t>
            </a:r>
          </a:p>
          <a:p>
            <a:r>
              <a:rPr lang="en-GB" dirty="0"/>
              <a:t>Initiate empiric right after material for bacterial culture obtained</a:t>
            </a:r>
          </a:p>
          <a:p>
            <a:r>
              <a:rPr lang="en-GB" dirty="0"/>
              <a:t>Change antibiotics as soon as antibiogram arrives </a:t>
            </a:r>
          </a:p>
          <a:p>
            <a:pPr marL="0" indent="0">
              <a:buNone/>
            </a:pPr>
            <a:r>
              <a:rPr lang="en-GB" dirty="0"/>
              <a:t>Surgical treatment</a:t>
            </a:r>
          </a:p>
          <a:p>
            <a:r>
              <a:rPr lang="en-GB" dirty="0"/>
              <a:t>Considered orthopaedic surgical emergency </a:t>
            </a:r>
          </a:p>
          <a:p>
            <a:r>
              <a:rPr lang="en-GB" dirty="0"/>
              <a:t>Delay more than 8 hours lead to cartilage destruction </a:t>
            </a:r>
          </a:p>
          <a:p>
            <a:pPr marL="0" indent="0">
              <a:buNone/>
            </a:pPr>
            <a:endParaRPr lang="en-GB" dirty="0"/>
          </a:p>
        </p:txBody>
      </p:sp>
    </p:spTree>
    <p:extLst>
      <p:ext uri="{BB962C8B-B14F-4D97-AF65-F5344CB8AC3E}">
        <p14:creationId xmlns:p14="http://schemas.microsoft.com/office/powerpoint/2010/main" val="3132193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C15EE-32DE-74EC-2EFD-F8FB1EB15B55}"/>
              </a:ext>
            </a:extLst>
          </p:cNvPr>
          <p:cNvSpPr>
            <a:spLocks noGrp="1"/>
          </p:cNvSpPr>
          <p:nvPr>
            <p:ph type="title"/>
          </p:nvPr>
        </p:nvSpPr>
        <p:spPr/>
        <p:txBody>
          <a:bodyPr/>
          <a:lstStyle/>
          <a:p>
            <a:r>
              <a:rPr lang="en-GB" dirty="0"/>
              <a:t>Cellulitis</a:t>
            </a:r>
          </a:p>
        </p:txBody>
      </p:sp>
      <p:sp>
        <p:nvSpPr>
          <p:cNvPr id="3" name="Content Placeholder 2">
            <a:extLst>
              <a:ext uri="{FF2B5EF4-FFF2-40B4-BE49-F238E27FC236}">
                <a16:creationId xmlns:a16="http://schemas.microsoft.com/office/drawing/2014/main" id="{2A6F30A2-DFA8-5EF4-DCFE-02997A6FBC80}"/>
              </a:ext>
            </a:extLst>
          </p:cNvPr>
          <p:cNvSpPr>
            <a:spLocks noGrp="1"/>
          </p:cNvSpPr>
          <p:nvPr>
            <p:ph idx="1"/>
          </p:nvPr>
        </p:nvSpPr>
        <p:spPr/>
        <p:txBody>
          <a:bodyPr/>
          <a:lstStyle/>
          <a:p>
            <a:pPr marL="0" indent="0">
              <a:buNone/>
            </a:pPr>
            <a:r>
              <a:rPr lang="en-GB" dirty="0"/>
              <a:t>An acute, diffuse, spreading infection of the skin, involving the deeper layers of the skin and subcutaneous tissue</a:t>
            </a:r>
          </a:p>
        </p:txBody>
      </p:sp>
      <p:pic>
        <p:nvPicPr>
          <p:cNvPr id="4" name="Picture 3">
            <a:extLst>
              <a:ext uri="{FF2B5EF4-FFF2-40B4-BE49-F238E27FC236}">
                <a16:creationId xmlns:a16="http://schemas.microsoft.com/office/drawing/2014/main" id="{7258E04B-438C-25A0-810C-10C7538EA984}"/>
              </a:ext>
            </a:extLst>
          </p:cNvPr>
          <p:cNvPicPr>
            <a:picLocks noChangeAspect="1"/>
          </p:cNvPicPr>
          <p:nvPr/>
        </p:nvPicPr>
        <p:blipFill>
          <a:blip r:embed="rId2"/>
          <a:stretch>
            <a:fillRect/>
          </a:stretch>
        </p:blipFill>
        <p:spPr>
          <a:xfrm>
            <a:off x="2261250" y="2870148"/>
            <a:ext cx="6867760" cy="4134914"/>
          </a:xfrm>
          <a:prstGeom prst="rect">
            <a:avLst/>
          </a:prstGeom>
        </p:spPr>
      </p:pic>
    </p:spTree>
    <p:extLst>
      <p:ext uri="{BB962C8B-B14F-4D97-AF65-F5344CB8AC3E}">
        <p14:creationId xmlns:p14="http://schemas.microsoft.com/office/powerpoint/2010/main" val="15691358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427AF5F-9A0E-42B7-A252-FD64C9885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DEA1B0-A841-8AE6-D875-C1BF1DB520BB}"/>
              </a:ext>
            </a:extLst>
          </p:cNvPr>
          <p:cNvSpPr>
            <a:spLocks noGrp="1"/>
          </p:cNvSpPr>
          <p:nvPr>
            <p:ph type="title"/>
          </p:nvPr>
        </p:nvSpPr>
        <p:spPr>
          <a:xfrm>
            <a:off x="838200" y="365125"/>
            <a:ext cx="10515600" cy="1306443"/>
          </a:xfrm>
        </p:spPr>
        <p:txBody>
          <a:bodyPr>
            <a:normAutofit/>
          </a:bodyPr>
          <a:lstStyle/>
          <a:p>
            <a:r>
              <a:rPr lang="en-GB" sz="4000"/>
              <a:t>Cellulitis</a:t>
            </a:r>
          </a:p>
        </p:txBody>
      </p:sp>
      <p:sp>
        <p:nvSpPr>
          <p:cNvPr id="3" name="Content Placeholder 2">
            <a:extLst>
              <a:ext uri="{FF2B5EF4-FFF2-40B4-BE49-F238E27FC236}">
                <a16:creationId xmlns:a16="http://schemas.microsoft.com/office/drawing/2014/main" id="{AD26512D-11A8-492A-FC79-BA0F41727263}"/>
              </a:ext>
            </a:extLst>
          </p:cNvPr>
          <p:cNvSpPr>
            <a:spLocks noGrp="1"/>
          </p:cNvSpPr>
          <p:nvPr>
            <p:ph idx="1"/>
          </p:nvPr>
        </p:nvSpPr>
        <p:spPr>
          <a:xfrm>
            <a:off x="838200" y="1825625"/>
            <a:ext cx="4152774" cy="4303464"/>
          </a:xfrm>
        </p:spPr>
        <p:txBody>
          <a:bodyPr>
            <a:normAutofit/>
          </a:bodyPr>
          <a:lstStyle/>
          <a:p>
            <a:pPr marL="0" indent="0">
              <a:buNone/>
            </a:pPr>
            <a:r>
              <a:rPr lang="en-GB" sz="2000"/>
              <a:t>Causes</a:t>
            </a:r>
          </a:p>
          <a:p>
            <a:r>
              <a:rPr lang="en-GB" sz="2000"/>
              <a:t>Staphylococcus – most often cause</a:t>
            </a:r>
          </a:p>
          <a:p>
            <a:pPr marL="0" indent="0">
              <a:buNone/>
            </a:pPr>
            <a:r>
              <a:rPr lang="en-GB" sz="2000"/>
              <a:t>Predisposing factors</a:t>
            </a:r>
          </a:p>
          <a:p>
            <a:r>
              <a:rPr lang="en-GB" sz="2000"/>
              <a:t>Local trauma (microtrauma, scratches, insect bites…)</a:t>
            </a:r>
          </a:p>
          <a:p>
            <a:r>
              <a:rPr lang="en-GB" sz="2000"/>
              <a:t>Diabetes</a:t>
            </a:r>
          </a:p>
          <a:p>
            <a:r>
              <a:rPr lang="en-GB" sz="2000"/>
              <a:t>Immunodeficiency</a:t>
            </a:r>
          </a:p>
          <a:p>
            <a:r>
              <a:rPr lang="en-GB" sz="2000"/>
              <a:t>Vascular conditions 	</a:t>
            </a:r>
          </a:p>
        </p:txBody>
      </p:sp>
      <p:pic>
        <p:nvPicPr>
          <p:cNvPr id="4" name="Picture 3">
            <a:extLst>
              <a:ext uri="{FF2B5EF4-FFF2-40B4-BE49-F238E27FC236}">
                <a16:creationId xmlns:a16="http://schemas.microsoft.com/office/drawing/2014/main" id="{76B70EAD-6F54-F130-232A-19F79AB132AA}"/>
              </a:ext>
            </a:extLst>
          </p:cNvPr>
          <p:cNvPicPr>
            <a:picLocks noChangeAspect="1"/>
          </p:cNvPicPr>
          <p:nvPr/>
        </p:nvPicPr>
        <p:blipFill rotWithShape="1">
          <a:blip r:embed="rId2"/>
          <a:srcRect l="5942" r="11905"/>
          <a:stretch/>
        </p:blipFill>
        <p:spPr>
          <a:xfrm>
            <a:off x="5183500" y="1904282"/>
            <a:ext cx="6170299" cy="4224808"/>
          </a:xfrm>
          <a:prstGeom prst="rect">
            <a:avLst/>
          </a:prstGeom>
        </p:spPr>
      </p:pic>
    </p:spTree>
    <p:extLst>
      <p:ext uri="{BB962C8B-B14F-4D97-AF65-F5344CB8AC3E}">
        <p14:creationId xmlns:p14="http://schemas.microsoft.com/office/powerpoint/2010/main" val="34202378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35906-69D4-9022-7301-3EF395FCD192}"/>
              </a:ext>
            </a:extLst>
          </p:cNvPr>
          <p:cNvSpPr>
            <a:spLocks noGrp="1"/>
          </p:cNvSpPr>
          <p:nvPr>
            <p:ph type="title"/>
          </p:nvPr>
        </p:nvSpPr>
        <p:spPr/>
        <p:txBody>
          <a:bodyPr/>
          <a:lstStyle/>
          <a:p>
            <a:r>
              <a:rPr lang="en-GB" dirty="0"/>
              <a:t>Cellulitis</a:t>
            </a:r>
          </a:p>
        </p:txBody>
      </p:sp>
      <p:sp>
        <p:nvSpPr>
          <p:cNvPr id="3" name="Content Placeholder 2">
            <a:extLst>
              <a:ext uri="{FF2B5EF4-FFF2-40B4-BE49-F238E27FC236}">
                <a16:creationId xmlns:a16="http://schemas.microsoft.com/office/drawing/2014/main" id="{15768278-31F7-52C7-EC78-9C6D07457B57}"/>
              </a:ext>
            </a:extLst>
          </p:cNvPr>
          <p:cNvSpPr>
            <a:spLocks noGrp="1"/>
          </p:cNvSpPr>
          <p:nvPr>
            <p:ph idx="1"/>
          </p:nvPr>
        </p:nvSpPr>
        <p:spPr/>
        <p:txBody>
          <a:bodyPr>
            <a:normAutofit fontScale="92500" lnSpcReduction="20000"/>
          </a:bodyPr>
          <a:lstStyle/>
          <a:p>
            <a:pPr marL="0" indent="0" algn="l" fontAlgn="base">
              <a:buNone/>
            </a:pPr>
            <a:r>
              <a:rPr lang="en-GB" b="0" i="0" dirty="0">
                <a:solidFill>
                  <a:srgbClr val="232323"/>
                </a:solidFill>
                <a:effectLst/>
                <a:latin typeface="Roboto" panose="02000000000000000000" pitchFamily="2" charset="0"/>
              </a:rPr>
              <a:t>Symptoms</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pain in affected area</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Rarely general symptoms</a:t>
            </a:r>
          </a:p>
          <a:p>
            <a:pPr marL="0" indent="0" algn="l" fontAlgn="base">
              <a:buNone/>
            </a:pPr>
            <a:r>
              <a:rPr lang="en-GB" b="0" i="0" dirty="0">
                <a:solidFill>
                  <a:srgbClr val="232323"/>
                </a:solidFill>
                <a:effectLst/>
                <a:latin typeface="Roboto" panose="02000000000000000000" pitchFamily="2" charset="0"/>
              </a:rPr>
              <a:t>Physical exam</a:t>
            </a: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inspection</a:t>
            </a:r>
          </a:p>
          <a:p>
            <a:pPr lvl="1" fontAlgn="base"/>
            <a:r>
              <a:rPr lang="en-GB" b="0" i="0" dirty="0">
                <a:solidFill>
                  <a:srgbClr val="232323"/>
                </a:solidFill>
                <a:effectLst/>
                <a:latin typeface="Roboto" panose="02000000000000000000" pitchFamily="2" charset="0"/>
              </a:rPr>
              <a:t>erythema </a:t>
            </a:r>
          </a:p>
          <a:p>
            <a:pPr lvl="1" fontAlgn="base"/>
            <a:r>
              <a:rPr lang="en-GB" b="0" i="0" dirty="0">
                <a:solidFill>
                  <a:srgbClr val="232323"/>
                </a:solidFill>
                <a:effectLst/>
                <a:latin typeface="Roboto" panose="02000000000000000000" pitchFamily="2" charset="0"/>
              </a:rPr>
              <a:t>Usually unilateral</a:t>
            </a:r>
          </a:p>
          <a:p>
            <a:pPr lvl="1" fontAlgn="base"/>
            <a:r>
              <a:rPr lang="en-GB" b="0" i="0" dirty="0">
                <a:solidFill>
                  <a:srgbClr val="232323"/>
                </a:solidFill>
                <a:effectLst/>
                <a:latin typeface="Roboto" panose="02000000000000000000" pitchFamily="2" charset="0"/>
              </a:rPr>
              <a:t>Possible to see entry point</a:t>
            </a:r>
          </a:p>
          <a:p>
            <a:pPr lvl="1" fontAlgn="base"/>
            <a:r>
              <a:rPr lang="en-GB" dirty="0">
                <a:solidFill>
                  <a:srgbClr val="232323"/>
                </a:solidFill>
                <a:latin typeface="Roboto" panose="02000000000000000000" pitchFamily="2" charset="0"/>
              </a:rPr>
              <a:t>Progressive edge of erythema</a:t>
            </a:r>
            <a:endParaRPr lang="en-GB" b="0" i="0" dirty="0">
              <a:solidFill>
                <a:srgbClr val="232323"/>
              </a:solidFill>
              <a:effectLst/>
              <a:latin typeface="Roboto" panose="02000000000000000000" pitchFamily="2" charset="0"/>
            </a:endParaRPr>
          </a:p>
          <a:p>
            <a:pPr algn="l" fontAlgn="base">
              <a:buFont typeface="Arial" panose="020B0604020202020204" pitchFamily="34" charset="0"/>
              <a:buChar char="•"/>
            </a:pPr>
            <a:r>
              <a:rPr lang="en-GB" b="0" i="0" dirty="0">
                <a:solidFill>
                  <a:srgbClr val="232323"/>
                </a:solidFill>
                <a:effectLst/>
                <a:latin typeface="Roboto" panose="02000000000000000000" pitchFamily="2" charset="0"/>
              </a:rPr>
              <a:t>palpation</a:t>
            </a:r>
          </a:p>
          <a:p>
            <a:pPr lvl="1" fontAlgn="base"/>
            <a:r>
              <a:rPr lang="en-GB" b="0" i="0" dirty="0">
                <a:solidFill>
                  <a:srgbClr val="232323"/>
                </a:solidFill>
                <a:effectLst/>
                <a:latin typeface="Roboto" panose="02000000000000000000" pitchFamily="2" charset="0"/>
              </a:rPr>
              <a:t>warmth</a:t>
            </a:r>
          </a:p>
          <a:p>
            <a:pPr lvl="1" fontAlgn="base"/>
            <a:r>
              <a:rPr lang="en-GB" b="0" i="0" dirty="0">
                <a:solidFill>
                  <a:srgbClr val="232323"/>
                </a:solidFill>
                <a:effectLst/>
                <a:latin typeface="Roboto" panose="02000000000000000000" pitchFamily="2" charset="0"/>
              </a:rPr>
              <a:t>Tende</a:t>
            </a:r>
            <a:r>
              <a:rPr lang="en-GB" dirty="0">
                <a:solidFill>
                  <a:srgbClr val="232323"/>
                </a:solidFill>
                <a:latin typeface="Roboto" panose="02000000000000000000" pitchFamily="2" charset="0"/>
              </a:rPr>
              <a:t>r, may resemble </a:t>
            </a:r>
            <a:r>
              <a:rPr lang="en-GB" dirty="0" err="1">
                <a:solidFill>
                  <a:srgbClr val="232323"/>
                </a:solidFill>
                <a:latin typeface="Roboto" panose="02000000000000000000" pitchFamily="2" charset="0"/>
              </a:rPr>
              <a:t>peau</a:t>
            </a:r>
            <a:r>
              <a:rPr lang="en-GB" dirty="0">
                <a:solidFill>
                  <a:srgbClr val="232323"/>
                </a:solidFill>
                <a:latin typeface="Roboto" panose="02000000000000000000" pitchFamily="2" charset="0"/>
              </a:rPr>
              <a:t> d` orange</a:t>
            </a:r>
            <a:endParaRPr lang="en-GB" b="0" i="0" dirty="0">
              <a:solidFill>
                <a:srgbClr val="232323"/>
              </a:solidFill>
              <a:effectLst/>
              <a:latin typeface="Roboto" panose="02000000000000000000" pitchFamily="2" charset="0"/>
            </a:endParaRPr>
          </a:p>
          <a:p>
            <a:pPr marL="0" indent="0">
              <a:buNone/>
            </a:pPr>
            <a:endParaRPr lang="en-GB" dirty="0"/>
          </a:p>
        </p:txBody>
      </p:sp>
    </p:spTree>
    <p:extLst>
      <p:ext uri="{BB962C8B-B14F-4D97-AF65-F5344CB8AC3E}">
        <p14:creationId xmlns:p14="http://schemas.microsoft.com/office/powerpoint/2010/main" val="28037574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7E8400-1F49-B473-62B2-E4A3F1E77656}"/>
              </a:ext>
            </a:extLst>
          </p:cNvPr>
          <p:cNvSpPr>
            <a:spLocks noGrp="1"/>
          </p:cNvSpPr>
          <p:nvPr>
            <p:ph type="title"/>
          </p:nvPr>
        </p:nvSpPr>
        <p:spPr>
          <a:xfrm>
            <a:off x="761803" y="350196"/>
            <a:ext cx="4646904" cy="1624520"/>
          </a:xfrm>
        </p:spPr>
        <p:txBody>
          <a:bodyPr anchor="ctr">
            <a:normAutofit/>
          </a:bodyPr>
          <a:lstStyle/>
          <a:p>
            <a:r>
              <a:rPr lang="en-GB" sz="4000"/>
              <a:t>Cellulitis</a:t>
            </a:r>
          </a:p>
        </p:txBody>
      </p:sp>
      <p:sp>
        <p:nvSpPr>
          <p:cNvPr id="3" name="Content Placeholder 2">
            <a:extLst>
              <a:ext uri="{FF2B5EF4-FFF2-40B4-BE49-F238E27FC236}">
                <a16:creationId xmlns:a16="http://schemas.microsoft.com/office/drawing/2014/main" id="{3E352ED0-DF76-3CB2-A442-E85075015545}"/>
              </a:ext>
            </a:extLst>
          </p:cNvPr>
          <p:cNvSpPr>
            <a:spLocks noGrp="1"/>
          </p:cNvSpPr>
          <p:nvPr>
            <p:ph idx="1"/>
          </p:nvPr>
        </p:nvSpPr>
        <p:spPr>
          <a:xfrm>
            <a:off x="761802" y="2743200"/>
            <a:ext cx="4646905" cy="3613149"/>
          </a:xfrm>
        </p:spPr>
        <p:txBody>
          <a:bodyPr anchor="ctr">
            <a:normAutofit/>
          </a:bodyPr>
          <a:lstStyle/>
          <a:p>
            <a:pPr marL="0" indent="0">
              <a:buNone/>
            </a:pPr>
            <a:r>
              <a:rPr lang="en-GB" sz="1900" dirty="0"/>
              <a:t>Treatment</a:t>
            </a:r>
          </a:p>
          <a:p>
            <a:pPr marL="0" indent="0">
              <a:buNone/>
            </a:pPr>
            <a:r>
              <a:rPr lang="en-GB" sz="1900" dirty="0"/>
              <a:t>Non-pharmacological</a:t>
            </a:r>
          </a:p>
          <a:p>
            <a:r>
              <a:rPr lang="en-GB" sz="1900" dirty="0"/>
              <a:t>Elevation, rest</a:t>
            </a:r>
          </a:p>
          <a:p>
            <a:r>
              <a:rPr lang="en-GB" sz="1900" dirty="0"/>
              <a:t>Cold compresses</a:t>
            </a:r>
          </a:p>
          <a:p>
            <a:pPr marL="0" indent="0">
              <a:buNone/>
            </a:pPr>
            <a:r>
              <a:rPr lang="en-GB" sz="1900" dirty="0"/>
              <a:t>Pharmacological treatment</a:t>
            </a:r>
          </a:p>
          <a:p>
            <a:r>
              <a:rPr lang="en-GB" sz="1900" dirty="0"/>
              <a:t>NSAID</a:t>
            </a:r>
          </a:p>
          <a:p>
            <a:r>
              <a:rPr lang="en-GB" sz="1900" dirty="0"/>
              <a:t>Antibiotics per </a:t>
            </a:r>
            <a:r>
              <a:rPr lang="en-GB" sz="1900" dirty="0" err="1"/>
              <a:t>os</a:t>
            </a:r>
            <a:r>
              <a:rPr lang="en-GB" sz="1900" dirty="0"/>
              <a:t> or parenteral depending on symptoms</a:t>
            </a:r>
          </a:p>
          <a:p>
            <a:r>
              <a:rPr lang="en-GB" sz="1900" dirty="0"/>
              <a:t>Check antitetanic prophylaxis if there is skin disruption</a:t>
            </a:r>
          </a:p>
          <a:p>
            <a:pPr marL="0" indent="0">
              <a:buNone/>
            </a:pPr>
            <a:endParaRPr lang="en-GB" sz="1900" dirty="0"/>
          </a:p>
        </p:txBody>
      </p:sp>
      <p:pic>
        <p:nvPicPr>
          <p:cNvPr id="4" name="Picture 3">
            <a:extLst>
              <a:ext uri="{FF2B5EF4-FFF2-40B4-BE49-F238E27FC236}">
                <a16:creationId xmlns:a16="http://schemas.microsoft.com/office/drawing/2014/main" id="{AF409246-5D5D-14EA-8BE0-43E46FD403DC}"/>
              </a:ext>
            </a:extLst>
          </p:cNvPr>
          <p:cNvPicPr>
            <a:picLocks noChangeAspect="1"/>
          </p:cNvPicPr>
          <p:nvPr/>
        </p:nvPicPr>
        <p:blipFill rotWithShape="1">
          <a:blip r:embed="rId2"/>
          <a:srcRect l="9980" r="23279"/>
          <a:stretch/>
        </p:blipFill>
        <p:spPr>
          <a:xfrm>
            <a:off x="6096000" y="1"/>
            <a:ext cx="6102825" cy="6858000"/>
          </a:xfrm>
          <a:prstGeom prst="rect">
            <a:avLst/>
          </a:prstGeom>
        </p:spPr>
      </p:pic>
    </p:spTree>
    <p:extLst>
      <p:ext uri="{BB962C8B-B14F-4D97-AF65-F5344CB8AC3E}">
        <p14:creationId xmlns:p14="http://schemas.microsoft.com/office/powerpoint/2010/main" val="676504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BF957A-9940-1B9F-3467-1C280CE9BF5B}"/>
              </a:ext>
            </a:extLst>
          </p:cNvPr>
          <p:cNvSpPr>
            <a:spLocks noGrp="1"/>
          </p:cNvSpPr>
          <p:nvPr>
            <p:ph type="title"/>
          </p:nvPr>
        </p:nvSpPr>
        <p:spPr>
          <a:xfrm>
            <a:off x="761803" y="350196"/>
            <a:ext cx="4646904" cy="1624520"/>
          </a:xfrm>
        </p:spPr>
        <p:txBody>
          <a:bodyPr anchor="ctr">
            <a:normAutofit/>
          </a:bodyPr>
          <a:lstStyle/>
          <a:p>
            <a:r>
              <a:rPr lang="en-GB" sz="4000" dirty="0"/>
              <a:t>Gas gangrene</a:t>
            </a:r>
          </a:p>
        </p:txBody>
      </p:sp>
      <p:sp>
        <p:nvSpPr>
          <p:cNvPr id="3" name="Content Placeholder 2">
            <a:extLst>
              <a:ext uri="{FF2B5EF4-FFF2-40B4-BE49-F238E27FC236}">
                <a16:creationId xmlns:a16="http://schemas.microsoft.com/office/drawing/2014/main" id="{46C80740-8BDD-5345-D6A0-4FF2F830D14E}"/>
              </a:ext>
            </a:extLst>
          </p:cNvPr>
          <p:cNvSpPr>
            <a:spLocks noGrp="1"/>
          </p:cNvSpPr>
          <p:nvPr>
            <p:ph idx="1"/>
          </p:nvPr>
        </p:nvSpPr>
        <p:spPr>
          <a:xfrm>
            <a:off x="761802" y="2743200"/>
            <a:ext cx="4646905" cy="3613149"/>
          </a:xfrm>
        </p:spPr>
        <p:txBody>
          <a:bodyPr anchor="ctr">
            <a:normAutofit/>
          </a:bodyPr>
          <a:lstStyle/>
          <a:p>
            <a:pPr marL="0" indent="0">
              <a:buNone/>
            </a:pPr>
            <a:r>
              <a:rPr lang="en-GB" sz="2000"/>
              <a:t>Gas gangrene is a highly lethal infection of soft tissue, caused by Clostridium species, with Clostridium perfringens being the most common. This is synonymous with myonecrosis and is characterized by rapidly progressive gangrene of the injured tissue along with the production of foul-smelling gas.</a:t>
            </a:r>
          </a:p>
        </p:txBody>
      </p:sp>
      <p:pic>
        <p:nvPicPr>
          <p:cNvPr id="4" name="Picture 3">
            <a:extLst>
              <a:ext uri="{FF2B5EF4-FFF2-40B4-BE49-F238E27FC236}">
                <a16:creationId xmlns:a16="http://schemas.microsoft.com/office/drawing/2014/main" id="{7D4E472F-251E-DFFE-D862-46C2EFD0E1FE}"/>
              </a:ext>
            </a:extLst>
          </p:cNvPr>
          <p:cNvPicPr>
            <a:picLocks noChangeAspect="1"/>
          </p:cNvPicPr>
          <p:nvPr/>
        </p:nvPicPr>
        <p:blipFill rotWithShape="1">
          <a:blip r:embed="rId2"/>
          <a:srcRect l="12041" r="16768" b="-1"/>
          <a:stretch/>
        </p:blipFill>
        <p:spPr>
          <a:xfrm>
            <a:off x="6096000" y="1"/>
            <a:ext cx="6102825" cy="6858000"/>
          </a:xfrm>
          <a:prstGeom prst="rect">
            <a:avLst/>
          </a:prstGeom>
        </p:spPr>
      </p:pic>
    </p:spTree>
    <p:extLst>
      <p:ext uri="{BB962C8B-B14F-4D97-AF65-F5344CB8AC3E}">
        <p14:creationId xmlns:p14="http://schemas.microsoft.com/office/powerpoint/2010/main" val="1228616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FE850-4368-62AA-EE66-0A9BE99AC92D}"/>
              </a:ext>
            </a:extLst>
          </p:cNvPr>
          <p:cNvSpPr>
            <a:spLocks noGrp="1"/>
          </p:cNvSpPr>
          <p:nvPr>
            <p:ph type="title"/>
          </p:nvPr>
        </p:nvSpPr>
        <p:spPr/>
        <p:txBody>
          <a:bodyPr/>
          <a:lstStyle/>
          <a:p>
            <a:r>
              <a:rPr lang="en-GB" dirty="0"/>
              <a:t>Pathophysiology </a:t>
            </a:r>
          </a:p>
        </p:txBody>
      </p:sp>
      <p:sp>
        <p:nvSpPr>
          <p:cNvPr id="3" name="Content Placeholder 2">
            <a:extLst>
              <a:ext uri="{FF2B5EF4-FFF2-40B4-BE49-F238E27FC236}">
                <a16:creationId xmlns:a16="http://schemas.microsoft.com/office/drawing/2014/main" id="{2AEEA5E5-157B-833C-BE10-2758A34FFB66}"/>
              </a:ext>
            </a:extLst>
          </p:cNvPr>
          <p:cNvSpPr>
            <a:spLocks noGrp="1"/>
          </p:cNvSpPr>
          <p:nvPr>
            <p:ph idx="1"/>
          </p:nvPr>
        </p:nvSpPr>
        <p:spPr/>
        <p:txBody>
          <a:bodyPr/>
          <a:lstStyle/>
          <a:p>
            <a:r>
              <a:rPr lang="en-GB" dirty="0"/>
              <a:t>Age- any age but commonly middle-aged patients</a:t>
            </a:r>
          </a:p>
          <a:p>
            <a:r>
              <a:rPr lang="en-GB" dirty="0"/>
              <a:t>Sex – female show slight increase in incidence</a:t>
            </a:r>
          </a:p>
          <a:p>
            <a:r>
              <a:rPr lang="en-GB" dirty="0"/>
              <a:t>Cause – not clearly known but genetic and environmental factors are well observed. Possible viral trigger mechanism. </a:t>
            </a:r>
          </a:p>
          <a:p>
            <a:r>
              <a:rPr lang="en-GB" dirty="0"/>
              <a:t>Target organs – synovium, tendon sheaths</a:t>
            </a:r>
          </a:p>
        </p:txBody>
      </p:sp>
    </p:spTree>
    <p:extLst>
      <p:ext uri="{BB962C8B-B14F-4D97-AF65-F5344CB8AC3E}">
        <p14:creationId xmlns:p14="http://schemas.microsoft.com/office/powerpoint/2010/main" val="2273772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2D51272-EF41-1C73-C1DF-82CA77951ED4}"/>
              </a:ext>
            </a:extLst>
          </p:cNvPr>
          <p:cNvSpPr>
            <a:spLocks noGrp="1"/>
          </p:cNvSpPr>
          <p:nvPr>
            <p:ph type="title"/>
          </p:nvPr>
        </p:nvSpPr>
        <p:spPr>
          <a:xfrm>
            <a:off x="761803" y="350196"/>
            <a:ext cx="4646904" cy="1624520"/>
          </a:xfrm>
        </p:spPr>
        <p:txBody>
          <a:bodyPr anchor="ctr">
            <a:normAutofit/>
          </a:bodyPr>
          <a:lstStyle/>
          <a:p>
            <a:r>
              <a:rPr lang="en-GB" sz="4000"/>
              <a:t>Gas gangrene</a:t>
            </a:r>
          </a:p>
        </p:txBody>
      </p:sp>
      <p:sp>
        <p:nvSpPr>
          <p:cNvPr id="3" name="Content Placeholder 2">
            <a:extLst>
              <a:ext uri="{FF2B5EF4-FFF2-40B4-BE49-F238E27FC236}">
                <a16:creationId xmlns:a16="http://schemas.microsoft.com/office/drawing/2014/main" id="{6DEE800E-EE02-5BF8-7598-E254AEA15A9C}"/>
              </a:ext>
            </a:extLst>
          </p:cNvPr>
          <p:cNvSpPr>
            <a:spLocks noGrp="1"/>
          </p:cNvSpPr>
          <p:nvPr>
            <p:ph idx="1"/>
          </p:nvPr>
        </p:nvSpPr>
        <p:spPr>
          <a:xfrm>
            <a:off x="761802" y="2743200"/>
            <a:ext cx="4646905" cy="3613149"/>
          </a:xfrm>
        </p:spPr>
        <p:txBody>
          <a:bodyPr anchor="ctr">
            <a:normAutofit/>
          </a:bodyPr>
          <a:lstStyle/>
          <a:p>
            <a:pPr marL="0" indent="0">
              <a:buNone/>
            </a:pPr>
            <a:r>
              <a:rPr lang="en-GB" sz="1300"/>
              <a:t>Risk factors</a:t>
            </a:r>
          </a:p>
          <a:p>
            <a:r>
              <a:rPr lang="en-GB" sz="1300"/>
              <a:t>posttraumatic (associated with C perfringens)</a:t>
            </a:r>
          </a:p>
          <a:p>
            <a:pPr lvl="1"/>
            <a:r>
              <a:rPr lang="en-GB" sz="1300"/>
              <a:t>car accidents (most common)</a:t>
            </a:r>
          </a:p>
          <a:p>
            <a:pPr lvl="1"/>
            <a:r>
              <a:rPr lang="en-GB" sz="1300"/>
              <a:t>crush injuries</a:t>
            </a:r>
          </a:p>
          <a:p>
            <a:pPr lvl="1"/>
            <a:r>
              <a:rPr lang="en-GB" sz="1300"/>
              <a:t>gunshot wounds with foreign bodies (war injuries)</a:t>
            </a:r>
          </a:p>
          <a:p>
            <a:pPr lvl="1"/>
            <a:r>
              <a:rPr lang="en-GB" sz="1300"/>
              <a:t>burns and frostbite</a:t>
            </a:r>
          </a:p>
          <a:p>
            <a:pPr lvl="1"/>
            <a:r>
              <a:rPr lang="en-GB" sz="1300"/>
              <a:t>IV drug abuse</a:t>
            </a:r>
          </a:p>
          <a:p>
            <a:r>
              <a:rPr lang="en-GB" sz="1300"/>
              <a:t>postoperative</a:t>
            </a:r>
          </a:p>
          <a:p>
            <a:pPr lvl="1"/>
            <a:r>
              <a:rPr lang="en-GB" sz="1300"/>
              <a:t>bowel resection or perforation</a:t>
            </a:r>
          </a:p>
          <a:p>
            <a:pPr lvl="1"/>
            <a:r>
              <a:rPr lang="en-GB" sz="1300"/>
              <a:t>biliary surgery</a:t>
            </a:r>
          </a:p>
          <a:p>
            <a:pPr lvl="1"/>
            <a:r>
              <a:rPr lang="en-GB" sz="1300"/>
              <a:t>premature wound closure</a:t>
            </a:r>
          </a:p>
          <a:p>
            <a:r>
              <a:rPr lang="en-GB" sz="1300"/>
              <a:t>spontaneous</a:t>
            </a:r>
          </a:p>
          <a:p>
            <a:pPr lvl="1"/>
            <a:r>
              <a:rPr lang="en-GB" sz="1300"/>
              <a:t>colon cancer (associated with C. septicum)</a:t>
            </a:r>
          </a:p>
          <a:p>
            <a:pPr lvl="1"/>
            <a:r>
              <a:rPr lang="en-GB" sz="1300"/>
              <a:t>neutropenia</a:t>
            </a:r>
          </a:p>
        </p:txBody>
      </p:sp>
      <p:pic>
        <p:nvPicPr>
          <p:cNvPr id="4" name="Picture 3">
            <a:extLst>
              <a:ext uri="{FF2B5EF4-FFF2-40B4-BE49-F238E27FC236}">
                <a16:creationId xmlns:a16="http://schemas.microsoft.com/office/drawing/2014/main" id="{2BD0B846-13D3-D7D4-3300-A43F5C56B26A}"/>
              </a:ext>
            </a:extLst>
          </p:cNvPr>
          <p:cNvPicPr>
            <a:picLocks noChangeAspect="1"/>
          </p:cNvPicPr>
          <p:nvPr/>
        </p:nvPicPr>
        <p:blipFill rotWithShape="1">
          <a:blip r:embed="rId2"/>
          <a:srcRect l="14512" r="26311"/>
          <a:stretch/>
        </p:blipFill>
        <p:spPr>
          <a:xfrm>
            <a:off x="6096000" y="1"/>
            <a:ext cx="6102825" cy="6858000"/>
          </a:xfrm>
          <a:prstGeom prst="rect">
            <a:avLst/>
          </a:prstGeom>
        </p:spPr>
      </p:pic>
    </p:spTree>
    <p:extLst>
      <p:ext uri="{BB962C8B-B14F-4D97-AF65-F5344CB8AC3E}">
        <p14:creationId xmlns:p14="http://schemas.microsoft.com/office/powerpoint/2010/main" val="3349423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1" name="Rectangle 10">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46F7A1-2531-36AB-43F1-45F3541FCDA8}"/>
              </a:ext>
            </a:extLst>
          </p:cNvPr>
          <p:cNvSpPr>
            <a:spLocks noGrp="1"/>
          </p:cNvSpPr>
          <p:nvPr>
            <p:ph type="title"/>
          </p:nvPr>
        </p:nvSpPr>
        <p:spPr>
          <a:xfrm>
            <a:off x="761803" y="350196"/>
            <a:ext cx="4646904" cy="1624520"/>
          </a:xfrm>
        </p:spPr>
        <p:txBody>
          <a:bodyPr anchor="ctr">
            <a:normAutofit/>
          </a:bodyPr>
          <a:lstStyle/>
          <a:p>
            <a:r>
              <a:rPr lang="en-GB" sz="4000" dirty="0"/>
              <a:t>Gas gangrene</a:t>
            </a:r>
          </a:p>
        </p:txBody>
      </p:sp>
      <p:sp>
        <p:nvSpPr>
          <p:cNvPr id="3" name="Content Placeholder 2">
            <a:extLst>
              <a:ext uri="{FF2B5EF4-FFF2-40B4-BE49-F238E27FC236}">
                <a16:creationId xmlns:a16="http://schemas.microsoft.com/office/drawing/2014/main" id="{ED8610AE-D4CA-450D-B6B1-86D04533EB22}"/>
              </a:ext>
            </a:extLst>
          </p:cNvPr>
          <p:cNvSpPr>
            <a:spLocks noGrp="1"/>
          </p:cNvSpPr>
          <p:nvPr>
            <p:ph idx="1"/>
          </p:nvPr>
        </p:nvSpPr>
        <p:spPr>
          <a:xfrm>
            <a:off x="761802" y="2743200"/>
            <a:ext cx="4646905" cy="3613149"/>
          </a:xfrm>
        </p:spPr>
        <p:txBody>
          <a:bodyPr anchor="ctr">
            <a:normAutofit/>
          </a:bodyPr>
          <a:lstStyle/>
          <a:p>
            <a:pPr marL="0" indent="0">
              <a:buNone/>
            </a:pPr>
            <a:r>
              <a:rPr lang="en-GB" sz="1400" dirty="0"/>
              <a:t>Pathophysiology</a:t>
            </a:r>
          </a:p>
          <a:p>
            <a:pPr marL="0" indent="0">
              <a:buNone/>
            </a:pPr>
            <a:r>
              <a:rPr lang="en-GB" sz="1400" dirty="0"/>
              <a:t>Clostridial species</a:t>
            </a:r>
          </a:p>
          <a:p>
            <a:r>
              <a:rPr lang="en-GB" sz="1400" dirty="0"/>
              <a:t>Clostridium perfringens (most common), Clostridium </a:t>
            </a:r>
            <a:r>
              <a:rPr lang="en-GB" sz="1400" dirty="0" err="1"/>
              <a:t>novyi</a:t>
            </a:r>
            <a:r>
              <a:rPr lang="en-GB" sz="1400" dirty="0"/>
              <a:t>, Clostridium </a:t>
            </a:r>
            <a:r>
              <a:rPr lang="en-GB" sz="1400" dirty="0" err="1"/>
              <a:t>septicum</a:t>
            </a:r>
            <a:endParaRPr lang="en-GB" sz="1400" dirty="0"/>
          </a:p>
          <a:p>
            <a:r>
              <a:rPr lang="en-GB" sz="1400" dirty="0"/>
              <a:t>found in soil and gut flora</a:t>
            </a:r>
          </a:p>
          <a:p>
            <a:r>
              <a:rPr lang="en-GB" sz="1400" dirty="0"/>
              <a:t>gram-positive obligate anaerobic spore-forming rods that produce exotoxins (e.g. C. perfringens alpha toxin) </a:t>
            </a:r>
          </a:p>
          <a:p>
            <a:pPr lvl="1"/>
            <a:r>
              <a:rPr lang="en-GB" sz="1400" dirty="0"/>
              <a:t>causes muscle necrosis and vessel thrombosis</a:t>
            </a:r>
          </a:p>
          <a:p>
            <a:pPr lvl="1"/>
            <a:r>
              <a:rPr lang="en-GB" sz="1400" dirty="0"/>
              <a:t>can cause haemolysis and shock</a:t>
            </a:r>
          </a:p>
          <a:p>
            <a:r>
              <a:rPr lang="en-GB" sz="1400" dirty="0"/>
              <a:t>incubation period &lt;24h</a:t>
            </a:r>
          </a:p>
          <a:p>
            <a:r>
              <a:rPr lang="en-GB" sz="1400" dirty="0"/>
              <a:t>gas produced by fermentation of glucose</a:t>
            </a:r>
          </a:p>
          <a:p>
            <a:pPr lvl="1"/>
            <a:r>
              <a:rPr lang="en-GB" sz="1400" dirty="0"/>
              <a:t>main component is nitrogen</a:t>
            </a:r>
          </a:p>
        </p:txBody>
      </p:sp>
      <p:pic>
        <p:nvPicPr>
          <p:cNvPr id="5" name="Picture 4" descr="Researcher examining growth in a petrie dish">
            <a:extLst>
              <a:ext uri="{FF2B5EF4-FFF2-40B4-BE49-F238E27FC236}">
                <a16:creationId xmlns:a16="http://schemas.microsoft.com/office/drawing/2014/main" id="{8670F8BF-3933-3EE5-7816-180E9AD9B9E8}"/>
              </a:ext>
            </a:extLst>
          </p:cNvPr>
          <p:cNvPicPr>
            <a:picLocks noChangeAspect="1"/>
          </p:cNvPicPr>
          <p:nvPr/>
        </p:nvPicPr>
        <p:blipFill rotWithShape="1">
          <a:blip r:embed="rId2"/>
          <a:srcRect l="19530" r="21069" b="-2"/>
          <a:stretch/>
        </p:blipFill>
        <p:spPr>
          <a:xfrm>
            <a:off x="6096000" y="1"/>
            <a:ext cx="6102825" cy="6858000"/>
          </a:xfrm>
          <a:prstGeom prst="rect">
            <a:avLst/>
          </a:prstGeom>
        </p:spPr>
      </p:pic>
    </p:spTree>
    <p:extLst>
      <p:ext uri="{BB962C8B-B14F-4D97-AF65-F5344CB8AC3E}">
        <p14:creationId xmlns:p14="http://schemas.microsoft.com/office/powerpoint/2010/main" val="24389412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69E13-0519-7455-72B7-D812394B02D0}"/>
              </a:ext>
            </a:extLst>
          </p:cNvPr>
          <p:cNvSpPr>
            <a:spLocks noGrp="1"/>
          </p:cNvSpPr>
          <p:nvPr>
            <p:ph type="title"/>
          </p:nvPr>
        </p:nvSpPr>
        <p:spPr/>
        <p:txBody>
          <a:bodyPr/>
          <a:lstStyle/>
          <a:p>
            <a:r>
              <a:rPr lang="en-GB" sz="4400" dirty="0"/>
              <a:t>Gas gangrene</a:t>
            </a:r>
            <a:endParaRPr lang="en-GB" dirty="0"/>
          </a:p>
        </p:txBody>
      </p:sp>
      <p:sp>
        <p:nvSpPr>
          <p:cNvPr id="3" name="Content Placeholder 2">
            <a:extLst>
              <a:ext uri="{FF2B5EF4-FFF2-40B4-BE49-F238E27FC236}">
                <a16:creationId xmlns:a16="http://schemas.microsoft.com/office/drawing/2014/main" id="{57E8F858-FDBF-7FE7-4319-5C3C7B3F43BB}"/>
              </a:ext>
            </a:extLst>
          </p:cNvPr>
          <p:cNvSpPr>
            <a:spLocks noGrp="1"/>
          </p:cNvSpPr>
          <p:nvPr>
            <p:ph idx="1"/>
          </p:nvPr>
        </p:nvSpPr>
        <p:spPr/>
        <p:txBody>
          <a:bodyPr>
            <a:normAutofit fontScale="70000" lnSpcReduction="20000"/>
          </a:bodyPr>
          <a:lstStyle/>
          <a:p>
            <a:pPr marL="0" indent="0">
              <a:buNone/>
            </a:pPr>
            <a:r>
              <a:rPr lang="en-GB" dirty="0"/>
              <a:t>Symptoms</a:t>
            </a:r>
          </a:p>
          <a:p>
            <a:r>
              <a:rPr lang="en-GB" dirty="0"/>
              <a:t>Triad</a:t>
            </a:r>
          </a:p>
          <a:p>
            <a:pPr lvl="1"/>
            <a:r>
              <a:rPr lang="en-GB" sz="3100" dirty="0"/>
              <a:t>sudden progressive pain out of proportion to injury</a:t>
            </a:r>
          </a:p>
          <a:p>
            <a:pPr lvl="2"/>
            <a:r>
              <a:rPr lang="en-GB" sz="2600" dirty="0"/>
              <a:t>from thrombotic occlusion of large vessels</a:t>
            </a:r>
          </a:p>
          <a:p>
            <a:pPr lvl="1"/>
            <a:r>
              <a:rPr lang="en-GB" sz="3100" dirty="0"/>
              <a:t>tachycardia not explained by fever</a:t>
            </a:r>
          </a:p>
          <a:p>
            <a:pPr lvl="1"/>
            <a:r>
              <a:rPr lang="en-GB" sz="3100" dirty="0"/>
              <a:t>feeling of impending doom</a:t>
            </a:r>
          </a:p>
          <a:p>
            <a:pPr marL="0" indent="0" algn="l" fontAlgn="base">
              <a:buNone/>
            </a:pPr>
            <a:r>
              <a:rPr lang="en-GB" b="0" i="0" dirty="0">
                <a:effectLst/>
              </a:rPr>
              <a:t>Physical exam</a:t>
            </a:r>
          </a:p>
          <a:p>
            <a:pPr algn="l" fontAlgn="base">
              <a:buFont typeface="Arial" panose="020B0604020202020204" pitchFamily="34" charset="0"/>
              <a:buChar char="•"/>
            </a:pPr>
            <a:r>
              <a:rPr lang="en-GB" b="0" i="0" dirty="0">
                <a:effectLst/>
              </a:rPr>
              <a:t>sweet smelling </a:t>
            </a:r>
            <a:r>
              <a:rPr lang="en-GB" b="0" i="0" dirty="0" err="1">
                <a:effectLst/>
              </a:rPr>
              <a:t>odor</a:t>
            </a:r>
            <a:endParaRPr lang="en-GB" b="0" i="0" dirty="0">
              <a:effectLst/>
            </a:endParaRPr>
          </a:p>
          <a:p>
            <a:pPr algn="l" fontAlgn="base">
              <a:buFont typeface="Arial" panose="020B0604020202020204" pitchFamily="34" charset="0"/>
              <a:buChar char="•"/>
            </a:pPr>
            <a:r>
              <a:rPr lang="en-GB" b="0" i="0" dirty="0">
                <a:effectLst/>
              </a:rPr>
              <a:t>swelling, oedema, discoloration and ecchymosis</a:t>
            </a:r>
          </a:p>
          <a:p>
            <a:pPr algn="l" fontAlgn="base">
              <a:buFont typeface="Arial" panose="020B0604020202020204" pitchFamily="34" charset="0"/>
              <a:buChar char="•"/>
            </a:pPr>
            <a:r>
              <a:rPr lang="en-GB" b="0" i="0" dirty="0">
                <a:effectLst/>
              </a:rPr>
              <a:t>blebs and </a:t>
            </a:r>
            <a:r>
              <a:rPr lang="en-GB" b="0" i="0" dirty="0" err="1">
                <a:effectLst/>
              </a:rPr>
              <a:t>hemorrhagic</a:t>
            </a:r>
            <a:r>
              <a:rPr lang="en-GB" b="0" i="0" dirty="0">
                <a:effectLst/>
              </a:rPr>
              <a:t> bullae</a:t>
            </a:r>
          </a:p>
          <a:p>
            <a:pPr algn="l" fontAlgn="base">
              <a:buFont typeface="Arial" panose="020B0604020202020204" pitchFamily="34" charset="0"/>
              <a:buChar char="•"/>
            </a:pPr>
            <a:r>
              <a:rPr lang="en-GB" b="0" i="0" dirty="0">
                <a:effectLst/>
              </a:rPr>
              <a:t>"dishwater pus" discharge</a:t>
            </a:r>
          </a:p>
          <a:p>
            <a:pPr algn="l" fontAlgn="base">
              <a:buFont typeface="Arial" panose="020B0604020202020204" pitchFamily="34" charset="0"/>
              <a:buChar char="•"/>
            </a:pPr>
            <a:r>
              <a:rPr lang="en-GB" b="0" i="0" dirty="0">
                <a:effectLst/>
              </a:rPr>
              <a:t>crepitus</a:t>
            </a:r>
          </a:p>
          <a:p>
            <a:pPr algn="l" fontAlgn="base">
              <a:buFont typeface="Arial" panose="020B0604020202020204" pitchFamily="34" charset="0"/>
              <a:buChar char="•"/>
            </a:pPr>
            <a:r>
              <a:rPr lang="en-GB" b="0" i="0" dirty="0">
                <a:effectLst/>
              </a:rPr>
              <a:t>altered mental status</a:t>
            </a:r>
          </a:p>
          <a:p>
            <a:endParaRPr lang="en-GB" dirty="0"/>
          </a:p>
        </p:txBody>
      </p:sp>
      <p:pic>
        <p:nvPicPr>
          <p:cNvPr id="4" name="Picture 3">
            <a:extLst>
              <a:ext uri="{FF2B5EF4-FFF2-40B4-BE49-F238E27FC236}">
                <a16:creationId xmlns:a16="http://schemas.microsoft.com/office/drawing/2014/main" id="{1C750E1F-101B-0BA7-3C59-C355B77A93C8}"/>
              </a:ext>
            </a:extLst>
          </p:cNvPr>
          <p:cNvPicPr>
            <a:picLocks noChangeAspect="1"/>
          </p:cNvPicPr>
          <p:nvPr/>
        </p:nvPicPr>
        <p:blipFill>
          <a:blip r:embed="rId2"/>
          <a:stretch>
            <a:fillRect/>
          </a:stretch>
        </p:blipFill>
        <p:spPr>
          <a:xfrm>
            <a:off x="6568097" y="3280347"/>
            <a:ext cx="4469113" cy="2400925"/>
          </a:xfrm>
          <a:prstGeom prst="rect">
            <a:avLst/>
          </a:prstGeom>
        </p:spPr>
      </p:pic>
    </p:spTree>
    <p:extLst>
      <p:ext uri="{BB962C8B-B14F-4D97-AF65-F5344CB8AC3E}">
        <p14:creationId xmlns:p14="http://schemas.microsoft.com/office/powerpoint/2010/main" val="3348526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C655F-8FD7-F3FF-9687-F59B8C2CAF5B}"/>
              </a:ext>
            </a:extLst>
          </p:cNvPr>
          <p:cNvSpPr>
            <a:spLocks noGrp="1"/>
          </p:cNvSpPr>
          <p:nvPr>
            <p:ph type="title"/>
          </p:nvPr>
        </p:nvSpPr>
        <p:spPr/>
        <p:txBody>
          <a:bodyPr/>
          <a:lstStyle/>
          <a:p>
            <a:r>
              <a:rPr lang="en-GB" sz="4400" dirty="0"/>
              <a:t>Gas gangrene</a:t>
            </a:r>
            <a:endParaRPr lang="en-GB" dirty="0"/>
          </a:p>
        </p:txBody>
      </p:sp>
      <p:sp>
        <p:nvSpPr>
          <p:cNvPr id="3" name="Content Placeholder 2">
            <a:extLst>
              <a:ext uri="{FF2B5EF4-FFF2-40B4-BE49-F238E27FC236}">
                <a16:creationId xmlns:a16="http://schemas.microsoft.com/office/drawing/2014/main" id="{0B633B44-AFD3-2B01-7EAA-421979A4D4AC}"/>
              </a:ext>
            </a:extLst>
          </p:cNvPr>
          <p:cNvSpPr>
            <a:spLocks noGrp="1"/>
          </p:cNvSpPr>
          <p:nvPr>
            <p:ph idx="1"/>
          </p:nvPr>
        </p:nvSpPr>
        <p:spPr/>
        <p:txBody>
          <a:bodyPr/>
          <a:lstStyle/>
          <a:p>
            <a:pPr marL="0" indent="0">
              <a:buNone/>
            </a:pPr>
            <a:r>
              <a:rPr lang="en-GB" dirty="0"/>
              <a:t>X ray shows air in soft tissue </a:t>
            </a:r>
          </a:p>
        </p:txBody>
      </p:sp>
      <p:pic>
        <p:nvPicPr>
          <p:cNvPr id="4" name="Picture 3">
            <a:extLst>
              <a:ext uri="{FF2B5EF4-FFF2-40B4-BE49-F238E27FC236}">
                <a16:creationId xmlns:a16="http://schemas.microsoft.com/office/drawing/2014/main" id="{1563CDC1-AE73-3E09-315D-1CA2EB7FD13D}"/>
              </a:ext>
            </a:extLst>
          </p:cNvPr>
          <p:cNvPicPr>
            <a:picLocks noChangeAspect="1"/>
          </p:cNvPicPr>
          <p:nvPr/>
        </p:nvPicPr>
        <p:blipFill>
          <a:blip r:embed="rId2"/>
          <a:stretch>
            <a:fillRect/>
          </a:stretch>
        </p:blipFill>
        <p:spPr>
          <a:xfrm>
            <a:off x="5773790" y="1690688"/>
            <a:ext cx="4059758" cy="4959704"/>
          </a:xfrm>
          <a:prstGeom prst="rect">
            <a:avLst/>
          </a:prstGeom>
        </p:spPr>
      </p:pic>
      <p:pic>
        <p:nvPicPr>
          <p:cNvPr id="5" name="Picture 4">
            <a:extLst>
              <a:ext uri="{FF2B5EF4-FFF2-40B4-BE49-F238E27FC236}">
                <a16:creationId xmlns:a16="http://schemas.microsoft.com/office/drawing/2014/main" id="{DF93EAC1-36AB-6C06-9B5B-2B45F347A20C}"/>
              </a:ext>
            </a:extLst>
          </p:cNvPr>
          <p:cNvPicPr>
            <a:picLocks noChangeAspect="1"/>
          </p:cNvPicPr>
          <p:nvPr/>
        </p:nvPicPr>
        <p:blipFill>
          <a:blip r:embed="rId3"/>
          <a:stretch>
            <a:fillRect/>
          </a:stretch>
        </p:blipFill>
        <p:spPr>
          <a:xfrm>
            <a:off x="521679" y="2617866"/>
            <a:ext cx="5014353" cy="3552669"/>
          </a:xfrm>
          <a:prstGeom prst="rect">
            <a:avLst/>
          </a:prstGeom>
        </p:spPr>
      </p:pic>
    </p:spTree>
    <p:extLst>
      <p:ext uri="{BB962C8B-B14F-4D97-AF65-F5344CB8AC3E}">
        <p14:creationId xmlns:p14="http://schemas.microsoft.com/office/powerpoint/2010/main" val="25744521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D743A-2386-30D2-5CB7-B96B7AFE4642}"/>
              </a:ext>
            </a:extLst>
          </p:cNvPr>
          <p:cNvSpPr>
            <a:spLocks noGrp="1"/>
          </p:cNvSpPr>
          <p:nvPr>
            <p:ph type="title"/>
          </p:nvPr>
        </p:nvSpPr>
        <p:spPr/>
        <p:txBody>
          <a:bodyPr/>
          <a:lstStyle/>
          <a:p>
            <a:r>
              <a:rPr lang="en-GB" sz="4400" dirty="0"/>
              <a:t>Gas gangrene</a:t>
            </a:r>
            <a:endParaRPr lang="en-GB" dirty="0"/>
          </a:p>
        </p:txBody>
      </p:sp>
      <p:sp>
        <p:nvSpPr>
          <p:cNvPr id="3" name="Content Placeholder 2">
            <a:extLst>
              <a:ext uri="{FF2B5EF4-FFF2-40B4-BE49-F238E27FC236}">
                <a16:creationId xmlns:a16="http://schemas.microsoft.com/office/drawing/2014/main" id="{49822B78-C243-B039-0F1A-76180C11E527}"/>
              </a:ext>
            </a:extLst>
          </p:cNvPr>
          <p:cNvSpPr>
            <a:spLocks noGrp="1"/>
          </p:cNvSpPr>
          <p:nvPr>
            <p:ph sz="half" idx="1"/>
          </p:nvPr>
        </p:nvSpPr>
        <p:spPr/>
        <p:txBody>
          <a:bodyPr>
            <a:normAutofit lnSpcReduction="10000"/>
          </a:bodyPr>
          <a:lstStyle/>
          <a:p>
            <a:pPr marL="0" indent="0" algn="l" fontAlgn="base">
              <a:buNone/>
            </a:pPr>
            <a:r>
              <a:rPr lang="en-GB" i="0" dirty="0">
                <a:effectLst/>
              </a:rPr>
              <a:t>Operative</a:t>
            </a:r>
          </a:p>
          <a:p>
            <a:pPr algn="l" fontAlgn="base">
              <a:buFont typeface="Arial" panose="020B0604020202020204" pitchFamily="34" charset="0"/>
              <a:buChar char="•"/>
            </a:pPr>
            <a:r>
              <a:rPr lang="en-GB" i="0" dirty="0">
                <a:effectLst/>
              </a:rPr>
              <a:t>radical surgical debridement with fasciotomies is 1st line of treatment</a:t>
            </a:r>
            <a:endParaRPr lang="en-GB" dirty="0"/>
          </a:p>
        </p:txBody>
      </p:sp>
      <p:sp>
        <p:nvSpPr>
          <p:cNvPr id="4" name="Content Placeholder 3">
            <a:extLst>
              <a:ext uri="{FF2B5EF4-FFF2-40B4-BE49-F238E27FC236}">
                <a16:creationId xmlns:a16="http://schemas.microsoft.com/office/drawing/2014/main" id="{AC3EC226-0EA7-E88C-E923-2BB90C23C90C}"/>
              </a:ext>
            </a:extLst>
          </p:cNvPr>
          <p:cNvSpPr>
            <a:spLocks noGrp="1"/>
          </p:cNvSpPr>
          <p:nvPr>
            <p:ph sz="half" idx="2"/>
          </p:nvPr>
        </p:nvSpPr>
        <p:spPr/>
        <p:txBody>
          <a:bodyPr>
            <a:normAutofit lnSpcReduction="10000"/>
          </a:bodyPr>
          <a:lstStyle/>
          <a:p>
            <a:pPr marL="0" indent="0" algn="l" fontAlgn="base">
              <a:buNone/>
            </a:pPr>
            <a:r>
              <a:rPr lang="en-GB" i="0" dirty="0">
                <a:effectLst/>
              </a:rPr>
              <a:t>Nonoperative</a:t>
            </a:r>
          </a:p>
          <a:p>
            <a:pPr algn="l" fontAlgn="base">
              <a:buFont typeface="Arial" panose="020B0604020202020204" pitchFamily="34" charset="0"/>
              <a:buChar char="•"/>
            </a:pPr>
            <a:r>
              <a:rPr lang="en-GB" i="0" dirty="0">
                <a:effectLst/>
              </a:rPr>
              <a:t>high dose IV antibiotics</a:t>
            </a:r>
          </a:p>
          <a:p>
            <a:pPr algn="l" fontAlgn="base">
              <a:buFont typeface="Arial" panose="020B0604020202020204" pitchFamily="34" charset="0"/>
              <a:buChar char="•"/>
            </a:pPr>
            <a:r>
              <a:rPr lang="en-GB" i="0" dirty="0">
                <a:effectLst/>
              </a:rPr>
              <a:t>1st line is penicillin G and clindamycin</a:t>
            </a:r>
          </a:p>
          <a:p>
            <a:pPr algn="l" fontAlgn="base">
              <a:buFont typeface="Arial" panose="020B0604020202020204" pitchFamily="34" charset="0"/>
              <a:buChar char="•"/>
            </a:pPr>
            <a:r>
              <a:rPr lang="en-GB" i="0" dirty="0">
                <a:effectLst/>
              </a:rPr>
              <a:t>alternative treatment is erythromycin, tetracycline or ceftriaxone</a:t>
            </a:r>
          </a:p>
          <a:p>
            <a:r>
              <a:rPr lang="en-GB" dirty="0"/>
              <a:t>Antitetanic prophylaxis </a:t>
            </a:r>
          </a:p>
          <a:p>
            <a:r>
              <a:rPr lang="en-GB" dirty="0"/>
              <a:t>Multidisciplinary approach, start resuscitation, urgent condition</a:t>
            </a:r>
          </a:p>
        </p:txBody>
      </p:sp>
      <p:pic>
        <p:nvPicPr>
          <p:cNvPr id="5" name="Picture 4">
            <a:extLst>
              <a:ext uri="{FF2B5EF4-FFF2-40B4-BE49-F238E27FC236}">
                <a16:creationId xmlns:a16="http://schemas.microsoft.com/office/drawing/2014/main" id="{94696E86-5783-6C46-D70E-F95E2D55F196}"/>
              </a:ext>
            </a:extLst>
          </p:cNvPr>
          <p:cNvPicPr>
            <a:picLocks noChangeAspect="1"/>
          </p:cNvPicPr>
          <p:nvPr/>
        </p:nvPicPr>
        <p:blipFill>
          <a:blip r:embed="rId2"/>
          <a:stretch>
            <a:fillRect/>
          </a:stretch>
        </p:blipFill>
        <p:spPr>
          <a:xfrm>
            <a:off x="2962479" y="3237632"/>
            <a:ext cx="2089014" cy="3513025"/>
          </a:xfrm>
          <a:prstGeom prst="rect">
            <a:avLst/>
          </a:prstGeom>
        </p:spPr>
      </p:pic>
    </p:spTree>
    <p:extLst>
      <p:ext uri="{BB962C8B-B14F-4D97-AF65-F5344CB8AC3E}">
        <p14:creationId xmlns:p14="http://schemas.microsoft.com/office/powerpoint/2010/main" val="41997600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8F7FA-F000-8B4B-6E17-DFB715A80CA5}"/>
              </a:ext>
            </a:extLst>
          </p:cNvPr>
          <p:cNvSpPr>
            <a:spLocks noGrp="1"/>
          </p:cNvSpPr>
          <p:nvPr>
            <p:ph type="title"/>
          </p:nvPr>
        </p:nvSpPr>
        <p:spPr/>
        <p:txBody>
          <a:bodyPr/>
          <a:lstStyle/>
          <a:p>
            <a:r>
              <a:rPr lang="en-GB" sz="4400" dirty="0"/>
              <a:t>Gas gangrene</a:t>
            </a:r>
            <a:endParaRPr lang="en-GB" dirty="0"/>
          </a:p>
        </p:txBody>
      </p:sp>
      <p:sp>
        <p:nvSpPr>
          <p:cNvPr id="3" name="Content Placeholder 2">
            <a:extLst>
              <a:ext uri="{FF2B5EF4-FFF2-40B4-BE49-F238E27FC236}">
                <a16:creationId xmlns:a16="http://schemas.microsoft.com/office/drawing/2014/main" id="{62515788-1AA0-43C5-AAAC-FED9D84D5A0C}"/>
              </a:ext>
            </a:extLst>
          </p:cNvPr>
          <p:cNvSpPr>
            <a:spLocks noGrp="1"/>
          </p:cNvSpPr>
          <p:nvPr>
            <p:ph idx="1"/>
          </p:nvPr>
        </p:nvSpPr>
        <p:spPr/>
        <p:txBody>
          <a:bodyPr>
            <a:normAutofit/>
          </a:bodyPr>
          <a:lstStyle/>
          <a:p>
            <a:pPr marL="0" indent="0" algn="l" fontAlgn="base">
              <a:buNone/>
            </a:pPr>
            <a:r>
              <a:rPr lang="en-GB" sz="2400" b="1" i="0" u="none" strike="noStrike" cap="all" dirty="0">
                <a:solidFill>
                  <a:srgbClr val="333333"/>
                </a:solidFill>
                <a:effectLst/>
                <a:ea typeface="Roboto" panose="02000000000000000000" pitchFamily="2" charset="0"/>
                <a:cs typeface="Roboto" panose="02000000000000000000" pitchFamily="2" charset="0"/>
              </a:rPr>
              <a:t>COMPLICATIONS</a:t>
            </a:r>
          </a:p>
          <a:p>
            <a:pPr algn="l" fontAlgn="base">
              <a:buFont typeface="Arial" panose="020B0604020202020204" pitchFamily="34" charset="0"/>
              <a:buChar char="•"/>
            </a:pPr>
            <a:r>
              <a:rPr lang="en-GB" sz="2400" b="0" i="0" dirty="0">
                <a:solidFill>
                  <a:srgbClr val="232323"/>
                </a:solidFill>
                <a:effectLst/>
                <a:ea typeface="Roboto" panose="02000000000000000000" pitchFamily="2" charset="0"/>
                <a:cs typeface="Roboto" panose="02000000000000000000" pitchFamily="2" charset="0"/>
              </a:rPr>
              <a:t>Shock</a:t>
            </a:r>
          </a:p>
          <a:p>
            <a:pPr algn="l" fontAlgn="base">
              <a:buFont typeface="Arial" panose="020B0604020202020204" pitchFamily="34" charset="0"/>
              <a:buChar char="•"/>
            </a:pPr>
            <a:r>
              <a:rPr lang="en-GB" sz="2400" b="0" i="0" dirty="0">
                <a:solidFill>
                  <a:srgbClr val="232323"/>
                </a:solidFill>
                <a:effectLst/>
                <a:ea typeface="Roboto" panose="02000000000000000000" pitchFamily="2" charset="0"/>
                <a:cs typeface="Roboto" panose="02000000000000000000" pitchFamily="2" charset="0"/>
              </a:rPr>
              <a:t>Renal failure</a:t>
            </a:r>
          </a:p>
          <a:p>
            <a:pPr algn="l" fontAlgn="base">
              <a:buFont typeface="Arial" panose="020B0604020202020204" pitchFamily="34" charset="0"/>
              <a:buChar char="•"/>
            </a:pPr>
            <a:endParaRPr lang="en-GB" sz="2400" dirty="0">
              <a:solidFill>
                <a:srgbClr val="232323"/>
              </a:solidFill>
              <a:ea typeface="Roboto" panose="02000000000000000000" pitchFamily="2" charset="0"/>
              <a:cs typeface="Roboto" panose="02000000000000000000" pitchFamily="2" charset="0"/>
            </a:endParaRPr>
          </a:p>
          <a:p>
            <a:pPr marL="0" indent="0" algn="l" fontAlgn="base">
              <a:buNone/>
            </a:pPr>
            <a:r>
              <a:rPr lang="en-GB" sz="2400" b="1" i="0" u="none" strike="noStrike" cap="all" dirty="0">
                <a:solidFill>
                  <a:srgbClr val="333333"/>
                </a:solidFill>
                <a:effectLst/>
                <a:ea typeface="Roboto" panose="02000000000000000000" pitchFamily="2" charset="0"/>
                <a:cs typeface="Roboto" panose="02000000000000000000" pitchFamily="2" charset="0"/>
              </a:rPr>
              <a:t>PROGNOSIS</a:t>
            </a:r>
          </a:p>
          <a:p>
            <a:pPr algn="l" fontAlgn="base">
              <a:buFont typeface="Arial" panose="020B0604020202020204" pitchFamily="34" charset="0"/>
              <a:buChar char="•"/>
            </a:pPr>
            <a:r>
              <a:rPr lang="en-GB" sz="2400" b="0" i="0" dirty="0">
                <a:solidFill>
                  <a:srgbClr val="232323"/>
                </a:solidFill>
                <a:effectLst/>
                <a:ea typeface="Roboto" panose="02000000000000000000" pitchFamily="2" charset="0"/>
                <a:cs typeface="Roboto" panose="02000000000000000000" pitchFamily="2" charset="0"/>
              </a:rPr>
              <a:t>Overall </a:t>
            </a:r>
            <a:r>
              <a:rPr lang="en-GB" sz="2400" b="0" i="0" dirty="0">
                <a:effectLst/>
                <a:ea typeface="Roboto" panose="02000000000000000000" pitchFamily="2" charset="0"/>
                <a:cs typeface="Roboto" panose="02000000000000000000" pitchFamily="2" charset="0"/>
              </a:rPr>
              <a:t>25% mortality</a:t>
            </a:r>
          </a:p>
          <a:p>
            <a:pPr lvl="1" fontAlgn="base"/>
            <a:r>
              <a:rPr lang="en-GB" sz="2000" b="0" i="0" dirty="0">
                <a:solidFill>
                  <a:srgbClr val="232323"/>
                </a:solidFill>
                <a:effectLst/>
                <a:ea typeface="Roboto" panose="02000000000000000000" pitchFamily="2" charset="0"/>
                <a:cs typeface="Roboto" panose="02000000000000000000" pitchFamily="2" charset="0"/>
              </a:rPr>
              <a:t>50% mortality if bacteraemia</a:t>
            </a:r>
          </a:p>
          <a:p>
            <a:pPr lvl="1" fontAlgn="base"/>
            <a:r>
              <a:rPr lang="en-GB" sz="2000" b="0" i="0" dirty="0">
                <a:solidFill>
                  <a:srgbClr val="232323"/>
                </a:solidFill>
                <a:effectLst/>
                <a:ea typeface="Roboto" panose="02000000000000000000" pitchFamily="2" charset="0"/>
                <a:cs typeface="Roboto" panose="02000000000000000000" pitchFamily="2" charset="0"/>
              </a:rPr>
              <a:t>100% mortality if treatment is delayed</a:t>
            </a:r>
          </a:p>
          <a:p>
            <a:pPr algn="l" fontAlgn="base">
              <a:buFont typeface="Arial" panose="020B0604020202020204" pitchFamily="34" charset="0"/>
              <a:buChar char="•"/>
            </a:pPr>
            <a:r>
              <a:rPr lang="en-GB" sz="2400" b="0" i="0" dirty="0">
                <a:solidFill>
                  <a:srgbClr val="232323"/>
                </a:solidFill>
                <a:effectLst/>
                <a:ea typeface="Roboto" panose="02000000000000000000" pitchFamily="2" charset="0"/>
                <a:cs typeface="Roboto" panose="02000000000000000000" pitchFamily="2" charset="0"/>
              </a:rPr>
              <a:t>Poorer prognosis for older patients with comorbidities</a:t>
            </a:r>
          </a:p>
          <a:p>
            <a:pPr algn="l" fontAlgn="base">
              <a:buFont typeface="Arial" panose="020B0604020202020204" pitchFamily="34" charset="0"/>
              <a:buChar char="•"/>
            </a:pPr>
            <a:endParaRPr lang="en-GB" sz="2400" b="0" i="0" dirty="0">
              <a:solidFill>
                <a:srgbClr val="232323"/>
              </a:solidFill>
              <a:effectLst/>
              <a:ea typeface="Roboto" panose="02000000000000000000" pitchFamily="2" charset="0"/>
              <a:cs typeface="Roboto" panose="02000000000000000000" pitchFamily="2" charset="0"/>
            </a:endParaRPr>
          </a:p>
          <a:p>
            <a:endParaRPr lang="en-GB" sz="2400" dirty="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1877212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82220-B4A0-ECD2-5BA9-DADC2A197158}"/>
              </a:ext>
            </a:extLst>
          </p:cNvPr>
          <p:cNvSpPr>
            <a:spLocks noGrp="1"/>
          </p:cNvSpPr>
          <p:nvPr>
            <p:ph type="title"/>
          </p:nvPr>
        </p:nvSpPr>
        <p:spPr>
          <a:xfrm>
            <a:off x="1063052" y="2643630"/>
            <a:ext cx="10515600" cy="1325563"/>
          </a:xfrm>
        </p:spPr>
        <p:txBody>
          <a:bodyPr>
            <a:normAutofit/>
          </a:bodyPr>
          <a:lstStyle/>
          <a:p>
            <a:pPr algn="ctr"/>
            <a:r>
              <a:rPr lang="en-GB" sz="7200" dirty="0"/>
              <a:t>Thank you! </a:t>
            </a:r>
          </a:p>
        </p:txBody>
      </p:sp>
    </p:spTree>
    <p:extLst>
      <p:ext uri="{BB962C8B-B14F-4D97-AF65-F5344CB8AC3E}">
        <p14:creationId xmlns:p14="http://schemas.microsoft.com/office/powerpoint/2010/main" val="2580033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A7545D-F2AC-970B-7EE6-28EDC13BC01B}"/>
              </a:ext>
            </a:extLst>
          </p:cNvPr>
          <p:cNvSpPr>
            <a:spLocks noGrp="1"/>
          </p:cNvSpPr>
          <p:nvPr>
            <p:ph idx="1"/>
          </p:nvPr>
        </p:nvSpPr>
        <p:spPr>
          <a:xfrm>
            <a:off x="838200" y="548640"/>
            <a:ext cx="10515600" cy="5628323"/>
          </a:xfrm>
        </p:spPr>
        <p:txBody>
          <a:bodyPr/>
          <a:lstStyle/>
          <a:p>
            <a:r>
              <a:rPr lang="en-GB" dirty="0"/>
              <a:t>Types of inflammatory disorders:</a:t>
            </a:r>
          </a:p>
          <a:p>
            <a:pPr lvl="1"/>
            <a:r>
              <a:rPr lang="en-GB" dirty="0"/>
              <a:t>Rheumatoid arthritis</a:t>
            </a:r>
          </a:p>
          <a:p>
            <a:pPr lvl="1"/>
            <a:r>
              <a:rPr lang="en-GB" dirty="0"/>
              <a:t>Seronegative arthritis</a:t>
            </a:r>
          </a:p>
          <a:p>
            <a:pPr lvl="2"/>
            <a:r>
              <a:rPr lang="en-GB" dirty="0"/>
              <a:t>Psoriatic</a:t>
            </a:r>
          </a:p>
          <a:p>
            <a:pPr lvl="2"/>
            <a:r>
              <a:rPr lang="en-GB" dirty="0"/>
              <a:t>Ankylosis Spondylitis</a:t>
            </a:r>
          </a:p>
          <a:p>
            <a:pPr lvl="2"/>
            <a:r>
              <a:rPr lang="en-GB" dirty="0" err="1"/>
              <a:t>Reinter`s</a:t>
            </a:r>
            <a:r>
              <a:rPr lang="en-GB" dirty="0"/>
              <a:t> disease</a:t>
            </a:r>
          </a:p>
          <a:p>
            <a:pPr lvl="2"/>
            <a:r>
              <a:rPr lang="en-GB" dirty="0" err="1"/>
              <a:t>Behccet`s</a:t>
            </a:r>
            <a:r>
              <a:rPr lang="en-GB" dirty="0"/>
              <a:t> disease</a:t>
            </a:r>
          </a:p>
          <a:p>
            <a:pPr lvl="2"/>
            <a:r>
              <a:rPr lang="en-GB" dirty="0" err="1"/>
              <a:t>Enteropathic</a:t>
            </a:r>
            <a:r>
              <a:rPr lang="en-GB" dirty="0"/>
              <a:t> arthritis </a:t>
            </a:r>
          </a:p>
          <a:p>
            <a:pPr lvl="1"/>
            <a:r>
              <a:rPr lang="en-GB" dirty="0"/>
              <a:t>Systemic lupus </a:t>
            </a:r>
          </a:p>
          <a:p>
            <a:pPr lvl="1"/>
            <a:r>
              <a:rPr lang="en-GB" dirty="0"/>
              <a:t>Scleroderma</a:t>
            </a:r>
          </a:p>
          <a:p>
            <a:pPr lvl="1"/>
            <a:r>
              <a:rPr lang="en-GB" dirty="0"/>
              <a:t>Polyarteritis nodosa</a:t>
            </a:r>
          </a:p>
          <a:p>
            <a:pPr lvl="1"/>
            <a:r>
              <a:rPr lang="en-GB" dirty="0"/>
              <a:t>Uric arthritis – Gout</a:t>
            </a:r>
          </a:p>
          <a:p>
            <a:pPr lvl="1"/>
            <a:r>
              <a:rPr lang="en-GB" dirty="0"/>
              <a:t>Polymyositis and Dermatomyositis</a:t>
            </a:r>
          </a:p>
        </p:txBody>
      </p:sp>
    </p:spTree>
    <p:extLst>
      <p:ext uri="{BB962C8B-B14F-4D97-AF65-F5344CB8AC3E}">
        <p14:creationId xmlns:p14="http://schemas.microsoft.com/office/powerpoint/2010/main" val="289367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94F73-7502-109D-020A-304EAF388995}"/>
              </a:ext>
            </a:extLst>
          </p:cNvPr>
          <p:cNvSpPr>
            <a:spLocks noGrp="1"/>
          </p:cNvSpPr>
          <p:nvPr>
            <p:ph type="title"/>
          </p:nvPr>
        </p:nvSpPr>
        <p:spPr/>
        <p:txBody>
          <a:bodyPr/>
          <a:lstStyle/>
          <a:p>
            <a:r>
              <a:rPr lang="en-GB" dirty="0"/>
              <a:t>Rheumatoid arthritis	</a:t>
            </a:r>
          </a:p>
        </p:txBody>
      </p:sp>
      <p:sp>
        <p:nvSpPr>
          <p:cNvPr id="3" name="Content Placeholder 2">
            <a:extLst>
              <a:ext uri="{FF2B5EF4-FFF2-40B4-BE49-F238E27FC236}">
                <a16:creationId xmlns:a16="http://schemas.microsoft.com/office/drawing/2014/main" id="{081BBF07-7977-EDDB-CB0A-03FD98AFDF51}"/>
              </a:ext>
            </a:extLst>
          </p:cNvPr>
          <p:cNvSpPr>
            <a:spLocks noGrp="1"/>
          </p:cNvSpPr>
          <p:nvPr>
            <p:ph idx="1"/>
          </p:nvPr>
        </p:nvSpPr>
        <p:spPr/>
        <p:txBody>
          <a:bodyPr/>
          <a:lstStyle/>
          <a:p>
            <a:r>
              <a:rPr lang="en-GB" dirty="0"/>
              <a:t>Most common in middle aged</a:t>
            </a:r>
          </a:p>
          <a:p>
            <a:r>
              <a:rPr lang="en-GB" dirty="0"/>
              <a:t>2.5:1 female to male incidence, cause not known</a:t>
            </a:r>
          </a:p>
          <a:p>
            <a:r>
              <a:rPr lang="en-GB" dirty="0"/>
              <a:t>Progressive with acute relapses</a:t>
            </a:r>
          </a:p>
          <a:p>
            <a:r>
              <a:rPr lang="en-GB" dirty="0"/>
              <a:t>Systemic, usually starts with local symptoms</a:t>
            </a:r>
          </a:p>
          <a:p>
            <a:r>
              <a:rPr lang="en-GB" dirty="0"/>
              <a:t>Symmetrical polyarthritis of small joins and morning stiffens are pathognomonic sign</a:t>
            </a:r>
          </a:p>
        </p:txBody>
      </p:sp>
    </p:spTree>
    <p:extLst>
      <p:ext uri="{BB962C8B-B14F-4D97-AF65-F5344CB8AC3E}">
        <p14:creationId xmlns:p14="http://schemas.microsoft.com/office/powerpoint/2010/main" val="1494002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16F2758-7989-F724-F7CF-68F519D6266F}"/>
              </a:ext>
            </a:extLst>
          </p:cNvPr>
          <p:cNvPicPr>
            <a:picLocks noGrp="1" noChangeAspect="1"/>
          </p:cNvPicPr>
          <p:nvPr>
            <p:ph idx="1"/>
          </p:nvPr>
        </p:nvPicPr>
        <p:blipFill>
          <a:blip r:embed="rId2"/>
          <a:stretch>
            <a:fillRect/>
          </a:stretch>
        </p:blipFill>
        <p:spPr>
          <a:xfrm>
            <a:off x="1570971" y="462592"/>
            <a:ext cx="9050057" cy="5932815"/>
          </a:xfrm>
          <a:prstGeom prst="rect">
            <a:avLst/>
          </a:prstGeom>
        </p:spPr>
      </p:pic>
    </p:spTree>
    <p:extLst>
      <p:ext uri="{BB962C8B-B14F-4D97-AF65-F5344CB8AC3E}">
        <p14:creationId xmlns:p14="http://schemas.microsoft.com/office/powerpoint/2010/main" val="2117698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5CC5A-FCD9-5AF0-B152-4B7561E44BD9}"/>
              </a:ext>
            </a:extLst>
          </p:cNvPr>
          <p:cNvSpPr>
            <a:spLocks noGrp="1"/>
          </p:cNvSpPr>
          <p:nvPr>
            <p:ph type="title"/>
          </p:nvPr>
        </p:nvSpPr>
        <p:spPr/>
        <p:txBody>
          <a:bodyPr/>
          <a:lstStyle/>
          <a:p>
            <a:r>
              <a:rPr lang="en-GB" dirty="0"/>
              <a:t>Pathogenesis of RA	</a:t>
            </a:r>
          </a:p>
        </p:txBody>
      </p:sp>
      <p:sp>
        <p:nvSpPr>
          <p:cNvPr id="3" name="Content Placeholder 2">
            <a:extLst>
              <a:ext uri="{FF2B5EF4-FFF2-40B4-BE49-F238E27FC236}">
                <a16:creationId xmlns:a16="http://schemas.microsoft.com/office/drawing/2014/main" id="{47C76F82-F021-E6CA-2B88-B501D2D4882E}"/>
              </a:ext>
            </a:extLst>
          </p:cNvPr>
          <p:cNvSpPr>
            <a:spLocks noGrp="1"/>
          </p:cNvSpPr>
          <p:nvPr>
            <p:ph idx="1"/>
          </p:nvPr>
        </p:nvSpPr>
        <p:spPr/>
        <p:txBody>
          <a:bodyPr/>
          <a:lstStyle/>
          <a:p>
            <a:pPr marL="0" indent="0">
              <a:buNone/>
            </a:pPr>
            <a:r>
              <a:rPr lang="en-GB" dirty="0"/>
              <a:t>Three stages are noted</a:t>
            </a:r>
          </a:p>
          <a:p>
            <a:pPr marL="514350" indent="-514350">
              <a:buFont typeface="+mj-lt"/>
              <a:buAutoNum type="arabicPeriod"/>
            </a:pPr>
            <a:r>
              <a:rPr lang="en-GB" dirty="0"/>
              <a:t>Synovitis</a:t>
            </a:r>
          </a:p>
          <a:p>
            <a:pPr marL="514350" indent="-514350">
              <a:buFont typeface="+mj-lt"/>
              <a:buAutoNum type="arabicPeriod"/>
            </a:pPr>
            <a:r>
              <a:rPr lang="en-GB" dirty="0"/>
              <a:t>Destruction of joints</a:t>
            </a:r>
          </a:p>
          <a:p>
            <a:pPr marL="514350" indent="-514350">
              <a:buFont typeface="+mj-lt"/>
              <a:buAutoNum type="arabicPeriod"/>
            </a:pPr>
            <a:r>
              <a:rPr lang="en-GB" dirty="0"/>
              <a:t>Deformity</a:t>
            </a:r>
          </a:p>
        </p:txBody>
      </p:sp>
      <p:pic>
        <p:nvPicPr>
          <p:cNvPr id="4" name="Picture 3">
            <a:extLst>
              <a:ext uri="{FF2B5EF4-FFF2-40B4-BE49-F238E27FC236}">
                <a16:creationId xmlns:a16="http://schemas.microsoft.com/office/drawing/2014/main" id="{E0157F9C-06FB-56B4-B9AF-E0B571C73441}"/>
              </a:ext>
            </a:extLst>
          </p:cNvPr>
          <p:cNvPicPr>
            <a:picLocks noChangeAspect="1"/>
          </p:cNvPicPr>
          <p:nvPr/>
        </p:nvPicPr>
        <p:blipFill>
          <a:blip r:embed="rId2"/>
          <a:stretch>
            <a:fillRect/>
          </a:stretch>
        </p:blipFill>
        <p:spPr>
          <a:xfrm>
            <a:off x="4748524" y="1962150"/>
            <a:ext cx="6751225" cy="3179476"/>
          </a:xfrm>
          <a:prstGeom prst="rect">
            <a:avLst/>
          </a:prstGeom>
        </p:spPr>
      </p:pic>
    </p:spTree>
    <p:extLst>
      <p:ext uri="{BB962C8B-B14F-4D97-AF65-F5344CB8AC3E}">
        <p14:creationId xmlns:p14="http://schemas.microsoft.com/office/powerpoint/2010/main" val="1845227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427AF5F-9A0E-42B7-A252-FD64C9885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B8AE2D-B9C9-1521-2568-9032AB5D4198}"/>
              </a:ext>
            </a:extLst>
          </p:cNvPr>
          <p:cNvSpPr>
            <a:spLocks noGrp="1"/>
          </p:cNvSpPr>
          <p:nvPr>
            <p:ph type="title"/>
          </p:nvPr>
        </p:nvSpPr>
        <p:spPr>
          <a:xfrm>
            <a:off x="838200" y="365125"/>
            <a:ext cx="10515600" cy="1306443"/>
          </a:xfrm>
        </p:spPr>
        <p:txBody>
          <a:bodyPr>
            <a:normAutofit/>
          </a:bodyPr>
          <a:lstStyle/>
          <a:p>
            <a:r>
              <a:rPr lang="en-GB" sz="4000" dirty="0"/>
              <a:t>Uric arthritis – Gout</a:t>
            </a:r>
          </a:p>
        </p:txBody>
      </p:sp>
      <p:sp>
        <p:nvSpPr>
          <p:cNvPr id="3" name="Content Placeholder 2">
            <a:extLst>
              <a:ext uri="{FF2B5EF4-FFF2-40B4-BE49-F238E27FC236}">
                <a16:creationId xmlns:a16="http://schemas.microsoft.com/office/drawing/2014/main" id="{E225D8D3-83AE-1948-2BB6-C95F8D36F255}"/>
              </a:ext>
            </a:extLst>
          </p:cNvPr>
          <p:cNvSpPr>
            <a:spLocks noGrp="1"/>
          </p:cNvSpPr>
          <p:nvPr>
            <p:ph idx="1"/>
          </p:nvPr>
        </p:nvSpPr>
        <p:spPr>
          <a:xfrm>
            <a:off x="838200" y="1825625"/>
            <a:ext cx="4152774" cy="4303464"/>
          </a:xfrm>
        </p:spPr>
        <p:txBody>
          <a:bodyPr>
            <a:normAutofit/>
          </a:bodyPr>
          <a:lstStyle/>
          <a:p>
            <a:r>
              <a:rPr lang="en-GB" sz="1900"/>
              <a:t>Chronic heterogeneous disorder of urate metabolism</a:t>
            </a:r>
          </a:p>
          <a:p>
            <a:r>
              <a:rPr lang="en-GB" sz="1900"/>
              <a:t>Result in deposition of monosodium urate crystals in the joints and soft tissues with accompanying inflammation and degenerative consequences</a:t>
            </a:r>
          </a:p>
          <a:p>
            <a:r>
              <a:rPr lang="en-GB" sz="1900"/>
              <a:t>Most common form of inflammatory joint disease in med aged ≥40</a:t>
            </a:r>
          </a:p>
          <a:p>
            <a:r>
              <a:rPr lang="en-GB" sz="1900"/>
              <a:t>Predisposing factors</a:t>
            </a:r>
          </a:p>
          <a:p>
            <a:pPr lvl="1"/>
            <a:r>
              <a:rPr lang="en-GB" sz="1900"/>
              <a:t>Purine rich food</a:t>
            </a:r>
          </a:p>
          <a:p>
            <a:pPr lvl="1"/>
            <a:r>
              <a:rPr lang="en-GB" sz="1900"/>
              <a:t>Caffeine</a:t>
            </a:r>
          </a:p>
          <a:p>
            <a:pPr lvl="1"/>
            <a:r>
              <a:rPr lang="en-GB" sz="1900"/>
              <a:t>Drugs</a:t>
            </a:r>
          </a:p>
        </p:txBody>
      </p:sp>
      <p:pic>
        <p:nvPicPr>
          <p:cNvPr id="4" name="Picture 3">
            <a:extLst>
              <a:ext uri="{FF2B5EF4-FFF2-40B4-BE49-F238E27FC236}">
                <a16:creationId xmlns:a16="http://schemas.microsoft.com/office/drawing/2014/main" id="{34B7D4FA-56CE-1A5D-EC78-D5CF861B985F}"/>
              </a:ext>
            </a:extLst>
          </p:cNvPr>
          <p:cNvPicPr>
            <a:picLocks noChangeAspect="1"/>
          </p:cNvPicPr>
          <p:nvPr/>
        </p:nvPicPr>
        <p:blipFill rotWithShape="1">
          <a:blip r:embed="rId2"/>
          <a:srcRect r="2511" b="-2"/>
          <a:stretch/>
        </p:blipFill>
        <p:spPr>
          <a:xfrm>
            <a:off x="5183500" y="1904282"/>
            <a:ext cx="6170299" cy="4224808"/>
          </a:xfrm>
          <a:prstGeom prst="rect">
            <a:avLst/>
          </a:prstGeom>
        </p:spPr>
      </p:pic>
    </p:spTree>
    <p:extLst>
      <p:ext uri="{BB962C8B-B14F-4D97-AF65-F5344CB8AC3E}">
        <p14:creationId xmlns:p14="http://schemas.microsoft.com/office/powerpoint/2010/main" val="13936430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4248</TotalTime>
  <Words>1566</Words>
  <Application>Microsoft Office PowerPoint</Application>
  <PresentationFormat>Widescreen</PresentationFormat>
  <Paragraphs>352</Paragraphs>
  <Slides>46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Calibri Light</vt:lpstr>
      <vt:lpstr>Roboto</vt:lpstr>
      <vt:lpstr>Office Theme</vt:lpstr>
      <vt:lpstr>Inflammation processes in orthopaedic surgery</vt:lpstr>
      <vt:lpstr>Inflammatory processes in orthopaedics surgery</vt:lpstr>
      <vt:lpstr>Non infective</vt:lpstr>
      <vt:lpstr>Pathophysiology </vt:lpstr>
      <vt:lpstr>PowerPoint Presentation</vt:lpstr>
      <vt:lpstr>Rheumatoid arthritis </vt:lpstr>
      <vt:lpstr>PowerPoint Presentation</vt:lpstr>
      <vt:lpstr>Pathogenesis of RA </vt:lpstr>
      <vt:lpstr>Uric arthritis – Gout</vt:lpstr>
      <vt:lpstr>Uric arthritis – Gout</vt:lpstr>
      <vt:lpstr>Inflammation cause by infection</vt:lpstr>
      <vt:lpstr>Osteomyelitis</vt:lpstr>
      <vt:lpstr>Osteomyelitis</vt:lpstr>
      <vt:lpstr>Osteomyelitis</vt:lpstr>
      <vt:lpstr>Osteomyelitis</vt:lpstr>
      <vt:lpstr>Osteomyelitis</vt:lpstr>
      <vt:lpstr>Osteomyelitis</vt:lpstr>
      <vt:lpstr>Osteomyelitis</vt:lpstr>
      <vt:lpstr>Osteomyelitis</vt:lpstr>
      <vt:lpstr>PowerPoint Presentation</vt:lpstr>
      <vt:lpstr>Osteomyelitis</vt:lpstr>
      <vt:lpstr>Osteomyelitis - treatment</vt:lpstr>
      <vt:lpstr>Subacute osteomyelitis</vt:lpstr>
      <vt:lpstr>Chronic osteomyelitis</vt:lpstr>
      <vt:lpstr>Chronic osteomyelitis</vt:lpstr>
      <vt:lpstr>Osteomyelitis</vt:lpstr>
      <vt:lpstr>Osteomyelitis</vt:lpstr>
      <vt:lpstr>Septic Arthritis</vt:lpstr>
      <vt:lpstr>Septic Arthritis</vt:lpstr>
      <vt:lpstr>Septic Arthritis</vt:lpstr>
      <vt:lpstr>Septic Arthritis</vt:lpstr>
      <vt:lpstr>Septic Arthritis</vt:lpstr>
      <vt:lpstr>Septic Arthritis</vt:lpstr>
      <vt:lpstr>Septic Arthritis</vt:lpstr>
      <vt:lpstr>Cellulitis</vt:lpstr>
      <vt:lpstr>Cellulitis</vt:lpstr>
      <vt:lpstr>Cellulitis</vt:lpstr>
      <vt:lpstr>Cellulitis</vt:lpstr>
      <vt:lpstr>Gas gangrene</vt:lpstr>
      <vt:lpstr>Gas gangrene</vt:lpstr>
      <vt:lpstr>Gas gangrene</vt:lpstr>
      <vt:lpstr>Gas gangrene</vt:lpstr>
      <vt:lpstr>Gas gangrene</vt:lpstr>
      <vt:lpstr>Gas gangrene</vt:lpstr>
      <vt:lpstr>Gas gangrene</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Inflammation process in orthopaedic surgery</dc:title>
  <dc:creator>Djordje Kolak</dc:creator>
  <cp:lastModifiedBy>Djordje Kolak</cp:lastModifiedBy>
  <cp:revision>14</cp:revision>
  <dcterms:created xsi:type="dcterms:W3CDTF">2023-08-31T21:11:24Z</dcterms:created>
  <dcterms:modified xsi:type="dcterms:W3CDTF">2023-09-04T05:04:19Z</dcterms:modified>
</cp:coreProperties>
</file>